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24"/>
  </p:notesMasterIdLst>
  <p:handoutMasterIdLst>
    <p:handoutMasterId r:id="rId25"/>
  </p:handoutMasterIdLst>
  <p:sldIdLst>
    <p:sldId id="443" r:id="rId2"/>
    <p:sldId id="489" r:id="rId3"/>
    <p:sldId id="490" r:id="rId4"/>
    <p:sldId id="491" r:id="rId5"/>
    <p:sldId id="492" r:id="rId6"/>
    <p:sldId id="493" r:id="rId7"/>
    <p:sldId id="494" r:id="rId8"/>
    <p:sldId id="497" r:id="rId9"/>
    <p:sldId id="495" r:id="rId10"/>
    <p:sldId id="496" r:id="rId11"/>
    <p:sldId id="498" r:id="rId12"/>
    <p:sldId id="499" r:id="rId13"/>
    <p:sldId id="503" r:id="rId14"/>
    <p:sldId id="500" r:id="rId15"/>
    <p:sldId id="501" r:id="rId16"/>
    <p:sldId id="502" r:id="rId17"/>
    <p:sldId id="504" r:id="rId18"/>
    <p:sldId id="505" r:id="rId19"/>
    <p:sldId id="506" r:id="rId20"/>
    <p:sldId id="508" r:id="rId21"/>
    <p:sldId id="507" r:id="rId22"/>
    <p:sldId id="473" r:id="rId23"/>
  </p:sldIdLst>
  <p:sldSz cx="9144000" cy="6858000" type="screen4x3"/>
  <p:notesSz cx="6743700" cy="9875838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B4B4B8"/>
    <a:srgbClr val="F7F6DD"/>
    <a:srgbClr val="663300"/>
    <a:srgbClr val="A50021"/>
    <a:srgbClr val="0066FF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59415" autoAdjust="0"/>
  </p:normalViewPr>
  <p:slideViewPr>
    <p:cSldViewPr>
      <p:cViewPr varScale="1">
        <p:scale>
          <a:sx n="46" d="100"/>
          <a:sy n="46" d="100"/>
        </p:scale>
        <p:origin x="-29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1113" y="0"/>
            <a:ext cx="292258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159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2125"/>
            <a:ext cx="292258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159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1113" y="9382125"/>
            <a:ext cx="292258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8DA9738C-48C3-4451-AA0A-C19711EF0060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546955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1113" y="0"/>
            <a:ext cx="292258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75" y="741363"/>
            <a:ext cx="4935538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4691063"/>
            <a:ext cx="4946650" cy="444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2125"/>
            <a:ext cx="292258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 New Roman" charset="0"/>
                <a:ea typeface="ＭＳ Ｐゴシック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1113" y="9382125"/>
            <a:ext cx="292258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E3601032-F962-4D3A-8795-0440BFC75094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231331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dirty="0" smtClean="0">
                <a:latin typeface="Times New Roman" pitchFamily="18" charset="0"/>
                <a:ea typeface="ＭＳ Ｐゴシック" pitchFamily="34" charset="-128"/>
              </a:rPr>
              <a:t>Acknowledgement of country</a:t>
            </a:r>
            <a:endParaRPr lang="en-AU" dirty="0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dirty="0" smtClean="0"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3BF71795-6332-4782-AC2D-C16E11AE5937}" type="slidenum">
              <a:rPr lang="en-AU" sz="1200">
                <a:latin typeface="Times New Roman" pitchFamily="18" charset="0"/>
              </a:rPr>
              <a:pPr eaLnBrk="1" hangingPunct="1"/>
              <a:t>2</a:t>
            </a:fld>
            <a:endParaRPr lang="en-AU" sz="1200" dirty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54"/>
          <p:cNvSpPr>
            <a:spLocks noChangeArrowheads="1"/>
          </p:cNvSpPr>
          <p:nvPr/>
        </p:nvSpPr>
        <p:spPr bwMode="auto">
          <a:xfrm flipV="1">
            <a:off x="0" y="0"/>
            <a:ext cx="1447800" cy="5300663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vert="eaVert" wrap="none" anchor="ctr"/>
          <a:lstStyle/>
          <a:p>
            <a:pPr algn="ctr"/>
            <a:endParaRPr lang="en-US" sz="4000" i="1" dirty="0">
              <a:latin typeface="Times New Roman" pitchFamily="18" charset="0"/>
            </a:endParaRPr>
          </a:p>
        </p:txBody>
      </p:sp>
      <p:pic>
        <p:nvPicPr>
          <p:cNvPr id="5" name="Picture 2056" descr="Grey face in front OADC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89550"/>
            <a:ext cx="1439863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2210" name="Rectangle 2050"/>
          <p:cNvSpPr>
            <a:spLocks noGrp="1" noChangeArrowheads="1"/>
          </p:cNvSpPr>
          <p:nvPr>
            <p:ph type="ctrTitle"/>
          </p:nvPr>
        </p:nvSpPr>
        <p:spPr>
          <a:xfrm>
            <a:off x="2667000" y="685800"/>
            <a:ext cx="5791200" cy="2917825"/>
          </a:xfrm>
        </p:spPr>
        <p:txBody>
          <a:bodyPr/>
          <a:lstStyle>
            <a:lvl1pPr algn="l">
              <a:defRPr sz="600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AU" noProof="0" smtClean="0"/>
          </a:p>
        </p:txBody>
      </p:sp>
      <p:sp>
        <p:nvSpPr>
          <p:cNvPr id="222211" name="Rectangle 2051"/>
          <p:cNvSpPr>
            <a:spLocks noGrp="1" noChangeArrowheads="1"/>
          </p:cNvSpPr>
          <p:nvPr>
            <p:ph type="subTitle" idx="1"/>
          </p:nvPr>
        </p:nvSpPr>
        <p:spPr>
          <a:xfrm>
            <a:off x="2743200" y="3810000"/>
            <a:ext cx="5715000" cy="1143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AU" noProof="0" smtClean="0"/>
          </a:p>
        </p:txBody>
      </p:sp>
      <p:sp>
        <p:nvSpPr>
          <p:cNvPr id="6" name="Rectangle 2052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5225"/>
            <a:ext cx="2895600" cy="476250"/>
          </a:xfrm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7" name="Rectangle 205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/>
            </a:lvl1pPr>
          </a:lstStyle>
          <a:p>
            <a:fld id="{7296575A-AB01-45E9-89F2-B54C1B67719A}" type="slidenum">
              <a:rPr lang="en-AU"/>
              <a:pPr/>
              <a:t>‹#›</a:t>
            </a:fld>
            <a:endParaRPr lang="en-AU" dirty="0"/>
          </a:p>
        </p:txBody>
      </p:sp>
      <p:sp>
        <p:nvSpPr>
          <p:cNvPr id="8" name="Rectangle 2055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92746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661A82-17D6-41E8-937F-2F0DB24F79B0}" type="slidenum">
              <a:rPr lang="en-AU"/>
              <a:pPr/>
              <a:t>‹#›</a:t>
            </a:fld>
            <a:endParaRPr lang="en-AU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11668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274638"/>
            <a:ext cx="17907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274638"/>
            <a:ext cx="52197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E7A4DB-2211-4261-81DC-782ABDAC5EBA}" type="slidenum">
              <a:rPr lang="en-AU"/>
              <a:pPr/>
              <a:t>‹#›</a:t>
            </a:fld>
            <a:endParaRPr lang="en-AU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19871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23BFF9-3732-478A-A31E-F4967DA5F6FC}" type="slidenum">
              <a:rPr lang="en-AU"/>
              <a:pPr/>
              <a:t>‹#›</a:t>
            </a:fld>
            <a:endParaRPr lang="en-AU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92443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93BC1F-1800-4943-A3B4-1F5620BDF950}" type="slidenum">
              <a:rPr lang="en-AU"/>
              <a:pPr/>
              <a:t>‹#›</a:t>
            </a:fld>
            <a:endParaRPr lang="en-AU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08541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600200"/>
            <a:ext cx="3467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600200"/>
            <a:ext cx="3467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660460-4718-464C-8D51-95233ABD167E}" type="slidenum">
              <a:rPr lang="en-AU"/>
              <a:pPr/>
              <a:t>‹#›</a:t>
            </a:fld>
            <a:endParaRPr lang="en-AU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40573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5F0CCE-3641-479F-A492-8B644E1B9D3F}" type="slidenum">
              <a:rPr lang="en-AU"/>
              <a:pPr/>
              <a:t>‹#›</a:t>
            </a:fld>
            <a:endParaRPr lang="en-AU" dirty="0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56500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0D8E08-CD74-4FEF-9962-F1E1AA49EB05}" type="slidenum">
              <a:rPr lang="en-AU"/>
              <a:pPr/>
              <a:t>‹#›</a:t>
            </a:fld>
            <a:endParaRPr lang="en-AU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5716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F99461-9990-4EC8-8067-08BAD5ECC9DF}" type="slidenum">
              <a:rPr lang="en-AU"/>
              <a:pPr/>
              <a:t>‹#›</a:t>
            </a:fld>
            <a:endParaRPr lang="en-AU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61935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8FC12F-54B8-4D50-A8EE-52BC34D6C32D}" type="slidenum">
              <a:rPr lang="en-AU"/>
              <a:pPr/>
              <a:t>‹#›</a:t>
            </a:fld>
            <a:endParaRPr lang="en-AU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21591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AD15C4-4E42-47CE-A168-1E213D2D812B}" type="slidenum">
              <a:rPr lang="en-AU"/>
              <a:pPr/>
              <a:t>‹#›</a:t>
            </a:fld>
            <a:endParaRPr lang="en-AU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37685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6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274638"/>
            <a:ext cx="716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600200"/>
            <a:ext cx="7086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22118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553200"/>
            <a:ext cx="4267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22118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008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2800">
                <a:solidFill>
                  <a:srgbClr val="B4B4B8"/>
                </a:solidFill>
              </a:defRPr>
            </a:lvl1pPr>
          </a:lstStyle>
          <a:p>
            <a:fld id="{69A766D0-4EB4-4A8B-B7CA-050ED7233C41}" type="slidenum">
              <a:rPr lang="en-AU"/>
              <a:pPr/>
              <a:t>‹#›</a:t>
            </a:fld>
            <a:endParaRPr lang="en-AU" dirty="0"/>
          </a:p>
        </p:txBody>
      </p:sp>
      <p:sp>
        <p:nvSpPr>
          <p:cNvPr id="221190" name="Rectangle 6"/>
          <p:cNvSpPr>
            <a:spLocks noChangeArrowheads="1"/>
          </p:cNvSpPr>
          <p:nvPr/>
        </p:nvSpPr>
        <p:spPr bwMode="auto">
          <a:xfrm flipV="1">
            <a:off x="0" y="0"/>
            <a:ext cx="1447800" cy="5300663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pPr algn="ctr"/>
            <a:endParaRPr lang="en-US" sz="4000" i="1" dirty="0">
              <a:latin typeface="Times New Roman" pitchFamily="18" charset="0"/>
            </a:endParaRPr>
          </a:p>
        </p:txBody>
      </p:sp>
      <p:sp>
        <p:nvSpPr>
          <p:cNvPr id="22119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553200"/>
            <a:ext cx="213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en-AU" dirty="0"/>
          </a:p>
        </p:txBody>
      </p:sp>
      <p:pic>
        <p:nvPicPr>
          <p:cNvPr id="1032" name="Picture 8" descr="Grey face in front OADC log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89550"/>
            <a:ext cx="1439863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76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Font typeface="Arial" pitchFamily="34" charset="0"/>
        <a:buChar char="–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Font typeface="Arial" pitchFamily="34" charset="0"/>
        <a:buChar char="–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Font typeface="Arial" pitchFamily="34" charset="0"/>
        <a:buChar char="»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Font typeface="Arial" charset="0"/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Font typeface="Arial" charset="0"/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Font typeface="Arial" charset="0"/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Font typeface="Arial" charset="0"/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antidiscrimination@justice.tas.gov.au" TargetMode="External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antidiscrimination.tas.gov.au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8" name="Rectangle 4"/>
          <p:cNvSpPr>
            <a:spLocks noGrp="1" noChangeArrowheads="1"/>
          </p:cNvSpPr>
          <p:nvPr>
            <p:ph type="ctrTitle"/>
          </p:nvPr>
        </p:nvSpPr>
        <p:spPr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n-US" sz="5400" dirty="0" smtClean="0"/>
              <a:t>The changing face of discrimination law</a:t>
            </a:r>
          </a:p>
        </p:txBody>
      </p:sp>
      <p:sp>
        <p:nvSpPr>
          <p:cNvPr id="25190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700338" y="3933055"/>
            <a:ext cx="6400800" cy="864369"/>
          </a:xfrm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r>
              <a:rPr lang="en-US" dirty="0" smtClean="0"/>
              <a:t>Tasmanian CLC State Conference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 rot="10800000">
            <a:off x="410747" y="0"/>
            <a:ext cx="677108" cy="530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 dirty="0" smtClean="0">
                <a:latin typeface="Century Schoolbook" pitchFamily="18" charset="0"/>
              </a:rPr>
              <a:t>Discrimination law update</a:t>
            </a:r>
            <a:endParaRPr lang="en-AU" sz="3200" i="1" dirty="0">
              <a:latin typeface="Century Schoolbook" pitchFamily="18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700338" y="4941888"/>
            <a:ext cx="5975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chemeClr val="bg1"/>
                </a:solidFill>
              </a:rPr>
              <a:t>15 November 2013</a:t>
            </a:r>
            <a:endParaRPr lang="en-AU" sz="2400" dirty="0">
              <a:solidFill>
                <a:schemeClr val="bg1"/>
              </a:solidFill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2700338" y="5661025"/>
            <a:ext cx="597535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 smtClean="0">
                <a:solidFill>
                  <a:schemeClr val="bg1"/>
                </a:solidFill>
              </a:rPr>
              <a:t>Robin Banks, Anti-Discrimination Commissioner</a:t>
            </a:r>
            <a:endParaRPr lang="en-A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Relationship status – Tasmanian law – existing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988840"/>
            <a:ext cx="7086600" cy="4137323"/>
          </a:xfrm>
        </p:spPr>
        <p:txBody>
          <a:bodyPr/>
          <a:lstStyle/>
          <a:p>
            <a:r>
              <a:rPr lang="en-AU" b="1" i="1" dirty="0"/>
              <a:t>r</a:t>
            </a:r>
            <a:r>
              <a:rPr lang="en-AU" b="1" i="1" dirty="0" smtClean="0"/>
              <a:t>elationship status </a:t>
            </a:r>
            <a:r>
              <a:rPr lang="en-AU" dirty="0" smtClean="0"/>
              <a:t>means the status of being or having been in a personal relationship, within the meaning of the </a:t>
            </a:r>
            <a:r>
              <a:rPr lang="en-AU" i="1" dirty="0" smtClean="0"/>
              <a:t>Relationships Act 2003</a:t>
            </a:r>
            <a:endParaRPr lang="en-AU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23BFF9-3732-478A-A31E-F4967DA5F6FC}" type="slidenum">
              <a:rPr lang="en-AU" smtClean="0"/>
              <a:pPr/>
              <a:t>10</a:t>
            </a:fld>
            <a:endParaRPr lang="en-AU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 rot="10800000">
            <a:off x="423446" y="0"/>
            <a:ext cx="677108" cy="522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 dirty="0" smtClean="0">
                <a:latin typeface="Century Schoolbook" pitchFamily="18" charset="0"/>
              </a:rPr>
              <a:t>Discrimination law update</a:t>
            </a:r>
            <a:endParaRPr lang="en-AU" sz="3200" i="1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9609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‘Bullying’ – section 17(1) – Tasmanian Act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Makes it unlawful to engage in conduct that offends, humiliates, intimidates, insults or ridicules</a:t>
            </a:r>
          </a:p>
          <a:p>
            <a:r>
              <a:rPr lang="en-AU" dirty="0" smtClean="0"/>
              <a:t>Currently limited to seven attributes</a:t>
            </a:r>
          </a:p>
          <a:p>
            <a:r>
              <a:rPr lang="en-AU" dirty="0" smtClean="0"/>
              <a:t>Amendment extends to an additional seven attributes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23BFF9-3732-478A-A31E-F4967DA5F6FC}" type="slidenum">
              <a:rPr lang="en-AU" smtClean="0"/>
              <a:pPr/>
              <a:t>11</a:t>
            </a:fld>
            <a:endParaRPr lang="en-AU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 rot="10800000">
            <a:off x="423446" y="0"/>
            <a:ext cx="677108" cy="522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 dirty="0" smtClean="0">
                <a:latin typeface="Century Schoolbook" pitchFamily="18" charset="0"/>
              </a:rPr>
              <a:t>Discrimination law update</a:t>
            </a:r>
            <a:endParaRPr lang="en-AU" sz="3200" i="1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696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Section 17(1)</a:t>
            </a:r>
            <a:endParaRPr lang="en-AU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 smtClean="0"/>
              <a:t>Current</a:t>
            </a:r>
          </a:p>
          <a:p>
            <a:pPr lvl="1"/>
            <a:r>
              <a:rPr lang="en-AU" dirty="0"/>
              <a:t>g</a:t>
            </a:r>
            <a:r>
              <a:rPr lang="en-AU" dirty="0" smtClean="0"/>
              <a:t>ender</a:t>
            </a:r>
          </a:p>
          <a:p>
            <a:pPr lvl="1"/>
            <a:r>
              <a:rPr lang="en-AU" dirty="0"/>
              <a:t>m</a:t>
            </a:r>
            <a:r>
              <a:rPr lang="en-AU" dirty="0" smtClean="0"/>
              <a:t>arital status</a:t>
            </a:r>
          </a:p>
          <a:p>
            <a:pPr lvl="1"/>
            <a:r>
              <a:rPr lang="en-AU" dirty="0"/>
              <a:t>r</a:t>
            </a:r>
            <a:r>
              <a:rPr lang="en-AU" dirty="0" smtClean="0"/>
              <a:t>elationship status</a:t>
            </a:r>
          </a:p>
          <a:p>
            <a:pPr lvl="1"/>
            <a:r>
              <a:rPr lang="en-AU" dirty="0" smtClean="0"/>
              <a:t>pregnancy</a:t>
            </a:r>
          </a:p>
          <a:p>
            <a:pPr lvl="1"/>
            <a:r>
              <a:rPr lang="en-AU" dirty="0"/>
              <a:t>b</a:t>
            </a:r>
            <a:r>
              <a:rPr lang="en-AU" dirty="0" smtClean="0"/>
              <a:t>reastfeeding</a:t>
            </a:r>
          </a:p>
          <a:p>
            <a:pPr lvl="1"/>
            <a:r>
              <a:rPr lang="en-AU" dirty="0"/>
              <a:t>p</a:t>
            </a:r>
            <a:r>
              <a:rPr lang="en-AU" dirty="0" smtClean="0"/>
              <a:t>arental status</a:t>
            </a:r>
          </a:p>
          <a:p>
            <a:pPr lvl="1"/>
            <a:r>
              <a:rPr lang="en-AU" dirty="0"/>
              <a:t>f</a:t>
            </a:r>
            <a:r>
              <a:rPr lang="en-AU" dirty="0" smtClean="0"/>
              <a:t>amily responsibilities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 smtClean="0"/>
              <a:t>Plus …</a:t>
            </a:r>
          </a:p>
          <a:p>
            <a:pPr lvl="1"/>
            <a:r>
              <a:rPr lang="en-AU" dirty="0"/>
              <a:t>r</a:t>
            </a:r>
            <a:r>
              <a:rPr lang="en-AU" dirty="0" smtClean="0"/>
              <a:t>ace</a:t>
            </a:r>
          </a:p>
          <a:p>
            <a:pPr lvl="1"/>
            <a:r>
              <a:rPr lang="en-AU" dirty="0"/>
              <a:t>a</a:t>
            </a:r>
            <a:r>
              <a:rPr lang="en-AU" dirty="0" smtClean="0"/>
              <a:t>ge</a:t>
            </a:r>
          </a:p>
          <a:p>
            <a:pPr lvl="1"/>
            <a:r>
              <a:rPr lang="en-AU" dirty="0"/>
              <a:t>s</a:t>
            </a:r>
            <a:r>
              <a:rPr lang="en-AU" dirty="0" smtClean="0"/>
              <a:t>exual orientation</a:t>
            </a:r>
          </a:p>
          <a:p>
            <a:pPr lvl="1"/>
            <a:r>
              <a:rPr lang="en-AU" dirty="0" smtClean="0"/>
              <a:t>lawful sexual activity</a:t>
            </a:r>
          </a:p>
          <a:p>
            <a:pPr lvl="1"/>
            <a:r>
              <a:rPr lang="en-AU" dirty="0" smtClean="0"/>
              <a:t>gender identity</a:t>
            </a:r>
          </a:p>
          <a:p>
            <a:pPr lvl="1"/>
            <a:r>
              <a:rPr lang="en-AU" dirty="0"/>
              <a:t>i</a:t>
            </a:r>
            <a:r>
              <a:rPr lang="en-AU" dirty="0" smtClean="0"/>
              <a:t>ntersex</a:t>
            </a:r>
          </a:p>
          <a:p>
            <a:pPr lvl="1"/>
            <a:r>
              <a:rPr lang="en-AU" dirty="0" smtClean="0"/>
              <a:t>disability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23BFF9-3732-478A-A31E-F4967DA5F6FC}" type="slidenum">
              <a:rPr lang="en-AU" smtClean="0"/>
              <a:pPr/>
              <a:t>12</a:t>
            </a:fld>
            <a:endParaRPr lang="en-AU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 rot="10800000">
            <a:off x="423446" y="0"/>
            <a:ext cx="677108" cy="522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 dirty="0" smtClean="0">
                <a:latin typeface="Century Schoolbook" pitchFamily="18" charset="0"/>
              </a:rPr>
              <a:t>Discrimination law update</a:t>
            </a:r>
            <a:endParaRPr lang="en-AU" sz="3200" i="1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366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Other substantive changes – Tasmanian Act</a:t>
            </a:r>
            <a:endParaRPr lang="en-AU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800" dirty="0" smtClean="0"/>
              <a:t>Areas of activity now all apply to all attributes:</a:t>
            </a:r>
          </a:p>
          <a:p>
            <a:pPr lvl="1"/>
            <a:r>
              <a:rPr lang="en-AU" sz="2400" dirty="0" smtClean="0"/>
              <a:t>Previously administration of state laws and programs, and industrial awards and enterprise agreements had limited coverage</a:t>
            </a:r>
          </a:p>
          <a:p>
            <a:r>
              <a:rPr lang="en-AU" sz="2800" dirty="0" smtClean="0"/>
              <a:t>Commissioner may take matter to Tribunal after own-motion investigation</a:t>
            </a:r>
          </a:p>
          <a:p>
            <a:r>
              <a:rPr lang="en-AU" sz="2800" dirty="0" smtClean="0"/>
              <a:t>Removal of judicial review</a:t>
            </a:r>
            <a:endParaRPr lang="en-AU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660460-4718-464C-8D51-95233ABD167E}" type="slidenum">
              <a:rPr lang="en-AU" smtClean="0"/>
              <a:pPr/>
              <a:t>13</a:t>
            </a:fld>
            <a:endParaRPr lang="en-AU" dirty="0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 rot="10800000">
            <a:off x="423446" y="0"/>
            <a:ext cx="677108" cy="522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 dirty="0" smtClean="0">
                <a:latin typeface="Century Schoolbook" pitchFamily="18" charset="0"/>
              </a:rPr>
              <a:t>Discrimination law update</a:t>
            </a:r>
            <a:endParaRPr lang="en-AU" sz="3200" i="1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8100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Exceptions and exemptions: Federal Act</a:t>
            </a:r>
            <a:endParaRPr lang="en-AU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600200" y="1600200"/>
            <a:ext cx="7086600" cy="4925144"/>
          </a:xfrm>
        </p:spPr>
        <p:txBody>
          <a:bodyPr/>
          <a:lstStyle/>
          <a:p>
            <a:r>
              <a:rPr lang="en-AU" sz="2400" dirty="0" smtClean="0"/>
              <a:t>Broad defence for actions done by religious bodies</a:t>
            </a:r>
          </a:p>
          <a:p>
            <a:pPr lvl="1"/>
            <a:r>
              <a:rPr lang="en-AU" sz="2000" dirty="0"/>
              <a:t>i</a:t>
            </a:r>
            <a:r>
              <a:rPr lang="en-AU" sz="2000" dirty="0" smtClean="0"/>
              <a:t>ncluding educational institutions in relation to </a:t>
            </a:r>
            <a:r>
              <a:rPr lang="en-AU" sz="2000" dirty="0" smtClean="0">
                <a:effectLst/>
              </a:rPr>
              <a:t>sex, sexual orientation, gender identity, marital or relationship status or pregnancy in employment and education provision</a:t>
            </a:r>
            <a:endParaRPr lang="en-AU" sz="2000" dirty="0" smtClean="0"/>
          </a:p>
          <a:p>
            <a:r>
              <a:rPr lang="en-AU" sz="2400" dirty="0" smtClean="0"/>
              <a:t>Aged-care services provision by religious organisations not exempt</a:t>
            </a:r>
          </a:p>
          <a:p>
            <a:r>
              <a:rPr lang="en-AU" sz="2400" dirty="0" smtClean="0"/>
              <a:t>Broad defence for actions done by voluntary bodies</a:t>
            </a:r>
          </a:p>
          <a:p>
            <a:r>
              <a:rPr lang="en-AU" sz="2400" dirty="0" smtClean="0"/>
              <a:t>Defence in relation to sport extended to gender identity and intersex status</a:t>
            </a:r>
          </a:p>
          <a:p>
            <a:r>
              <a:rPr lang="en-AU" sz="2400" dirty="0" smtClean="0"/>
              <a:t>Defence in relation to record keeping on gender</a:t>
            </a:r>
          </a:p>
          <a:p>
            <a:pPr lvl="1"/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660460-4718-464C-8D51-95233ABD167E}" type="slidenum">
              <a:rPr lang="en-AU" smtClean="0"/>
              <a:pPr/>
              <a:t>14</a:t>
            </a:fld>
            <a:endParaRPr lang="en-AU" dirty="0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 rot="10800000">
            <a:off x="423446" y="0"/>
            <a:ext cx="677108" cy="522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 dirty="0" smtClean="0">
                <a:latin typeface="Century Schoolbook" pitchFamily="18" charset="0"/>
              </a:rPr>
              <a:t>Discrimination law update</a:t>
            </a:r>
            <a:endParaRPr lang="en-AU" sz="3200" i="1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009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Exceptions and exemptions – Tasmanian Act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800" dirty="0" smtClean="0"/>
              <a:t>Defence in section 55 extended to section 17(1):</a:t>
            </a:r>
          </a:p>
          <a:p>
            <a:pPr lvl="1"/>
            <a:r>
              <a:rPr lang="en-AU" sz="2400" dirty="0" smtClean="0"/>
              <a:t>to provide appropriate recognition of the need to balance equality and non-discrimination rights with freedom of expression</a:t>
            </a:r>
          </a:p>
          <a:p>
            <a:pPr marL="457200" lvl="1" indent="0">
              <a:buNone/>
            </a:pPr>
            <a:endParaRPr lang="en-AU" sz="2400" dirty="0" smtClean="0"/>
          </a:p>
          <a:p>
            <a:r>
              <a:rPr lang="en-AU" sz="2800" dirty="0" smtClean="0"/>
              <a:t>Commissioner may grant exemption to faith-based schools in relation to admission, to permit discrimination on the basis of religious affiliation only where choice between candidates necessary</a:t>
            </a:r>
            <a:endParaRPr lang="en-AU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23BFF9-3732-478A-A31E-F4967DA5F6FC}" type="slidenum">
              <a:rPr lang="en-AU" smtClean="0"/>
              <a:pPr/>
              <a:t>15</a:t>
            </a:fld>
            <a:endParaRPr lang="en-AU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 rot="10800000">
            <a:off x="423446" y="0"/>
            <a:ext cx="677108" cy="522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 dirty="0" smtClean="0">
                <a:latin typeface="Century Schoolbook" pitchFamily="18" charset="0"/>
              </a:rPr>
              <a:t>Discrimination law update</a:t>
            </a:r>
            <a:endParaRPr lang="en-AU" sz="3200" i="1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331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Procedural matters – Tasmanian Act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800" dirty="0" smtClean="0"/>
              <a:t>Permits dispute resolution process at any stage in complaint handling by Commissioner</a:t>
            </a:r>
          </a:p>
          <a:p>
            <a:r>
              <a:rPr lang="en-AU" sz="2800" dirty="0" smtClean="0"/>
              <a:t>Permits part-acceptance and part-dismissal of complaints</a:t>
            </a:r>
          </a:p>
          <a:p>
            <a:r>
              <a:rPr lang="en-AU" sz="2800" dirty="0" smtClean="0"/>
              <a:t>Enables appointment of a litigation guardian</a:t>
            </a:r>
          </a:p>
          <a:p>
            <a:r>
              <a:rPr lang="en-AU" sz="2800" dirty="0" smtClean="0"/>
              <a:t>Requires Commissioner/ Tribunal approval of settlement re children and people with limited capacity</a:t>
            </a:r>
            <a:endParaRPr lang="en-AU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23BFF9-3732-478A-A31E-F4967DA5F6FC}" type="slidenum">
              <a:rPr lang="en-AU" smtClean="0"/>
              <a:pPr/>
              <a:t>16</a:t>
            </a:fld>
            <a:endParaRPr lang="en-AU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 rot="10800000">
            <a:off x="423446" y="0"/>
            <a:ext cx="677108" cy="522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 dirty="0" smtClean="0">
                <a:latin typeface="Century Schoolbook" pitchFamily="18" charset="0"/>
              </a:rPr>
              <a:t>Discrimination law update</a:t>
            </a:r>
            <a:endParaRPr lang="en-AU" sz="3200" i="1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396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Procedural matters – Tasmanian Act </a:t>
            </a:r>
            <a:r>
              <a:rPr lang="en-AU" sz="2400" dirty="0" smtClean="0"/>
              <a:t>… continued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927373"/>
            <a:ext cx="7086600" cy="4525963"/>
          </a:xfrm>
        </p:spPr>
        <p:txBody>
          <a:bodyPr/>
          <a:lstStyle/>
          <a:p>
            <a:r>
              <a:rPr lang="en-AU" sz="2800" dirty="0" smtClean="0"/>
              <a:t>Express power to combine complaints</a:t>
            </a:r>
          </a:p>
          <a:p>
            <a:r>
              <a:rPr lang="en-AU" sz="2800" dirty="0" smtClean="0"/>
              <a:t>Express power to amend complaints in relation to identified respondents</a:t>
            </a:r>
          </a:p>
          <a:p>
            <a:r>
              <a:rPr lang="en-AU" sz="2800" dirty="0" smtClean="0"/>
              <a:t>All respondents to be provided with complaint and summary of complaint</a:t>
            </a:r>
          </a:p>
          <a:p>
            <a:r>
              <a:rPr lang="en-AU" sz="2800" dirty="0" smtClean="0"/>
              <a:t>Commissioner may dismiss a complaint due to failure by complainant to pursue it</a:t>
            </a:r>
          </a:p>
          <a:p>
            <a:r>
              <a:rPr lang="en-AU" sz="2800" dirty="0" smtClean="0"/>
              <a:t>Representation at Tribunal throughout process by leave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23BFF9-3732-478A-A31E-F4967DA5F6FC}" type="slidenum">
              <a:rPr lang="en-AU" smtClean="0"/>
              <a:pPr/>
              <a:t>17</a:t>
            </a:fld>
            <a:endParaRPr lang="en-AU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 rot="10800000">
            <a:off x="423446" y="0"/>
            <a:ext cx="677108" cy="522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 dirty="0" smtClean="0">
                <a:latin typeface="Century Schoolbook" pitchFamily="18" charset="0"/>
              </a:rPr>
              <a:t>Discrimination law update</a:t>
            </a:r>
            <a:endParaRPr lang="en-AU" sz="3200" i="1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173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Procedural matters – Tasmanian Act </a:t>
            </a:r>
            <a:r>
              <a:rPr lang="en-AU" sz="2400" dirty="0" smtClean="0"/>
              <a:t>… continued</a:t>
            </a:r>
            <a:endParaRPr lang="en-AU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2132856"/>
            <a:ext cx="7086600" cy="3993307"/>
          </a:xfrm>
        </p:spPr>
        <p:txBody>
          <a:bodyPr/>
          <a:lstStyle/>
          <a:p>
            <a:r>
              <a:rPr lang="en-AU" sz="2800" dirty="0" smtClean="0"/>
              <a:t>Interim orders to be made on by the Tribunal</a:t>
            </a:r>
          </a:p>
          <a:p>
            <a:r>
              <a:rPr lang="en-AU" sz="2800" dirty="0" smtClean="0"/>
              <a:t>Costs orders may be made by Tribunal against party’s representative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23BFF9-3732-478A-A31E-F4967DA5F6FC}" type="slidenum">
              <a:rPr lang="en-AU" smtClean="0"/>
              <a:pPr/>
              <a:t>18</a:t>
            </a:fld>
            <a:endParaRPr lang="en-AU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 rot="10800000">
            <a:off x="423446" y="0"/>
            <a:ext cx="677108" cy="522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 dirty="0" smtClean="0">
                <a:latin typeface="Century Schoolbook" pitchFamily="18" charset="0"/>
              </a:rPr>
              <a:t>Discrimination law update</a:t>
            </a:r>
            <a:endParaRPr lang="en-AU" sz="3200" i="1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934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Where to next?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772816"/>
            <a:ext cx="7086600" cy="4353347"/>
          </a:xfrm>
        </p:spPr>
        <p:txBody>
          <a:bodyPr/>
          <a:lstStyle/>
          <a:p>
            <a:r>
              <a:rPr lang="en-AU" dirty="0" smtClean="0"/>
              <a:t>Future challenges:</a:t>
            </a:r>
          </a:p>
          <a:p>
            <a:pPr lvl="1"/>
            <a:r>
              <a:rPr lang="en-AU" dirty="0" smtClean="0"/>
              <a:t>Focus on freedoms at the expense of rights – who benefits</a:t>
            </a:r>
          </a:p>
          <a:p>
            <a:pPr lvl="2"/>
            <a:r>
              <a:rPr lang="en-AU" dirty="0" smtClean="0"/>
              <a:t>Proposed repeal of section 18C of the </a:t>
            </a:r>
            <a:r>
              <a:rPr lang="en-AU" i="1" dirty="0" smtClean="0"/>
              <a:t>Racial Discrimination Act 1975</a:t>
            </a:r>
          </a:p>
          <a:p>
            <a:pPr lvl="2"/>
            <a:r>
              <a:rPr lang="en-AU" dirty="0" smtClean="0"/>
              <a:t>Potential impact of the ‘great liberal democratic rights of freedom of expression, freedom of association, freedom of worship and freedom of the press’</a:t>
            </a:r>
          </a:p>
          <a:p>
            <a:pPr marL="457200" lvl="1" indent="0">
              <a:buNone/>
            </a:pPr>
            <a:endParaRPr lang="en-AU" dirty="0" smtClean="0"/>
          </a:p>
          <a:p>
            <a:pPr marL="457200" lvl="1" indent="0">
              <a:buNone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23BFF9-3732-478A-A31E-F4967DA5F6FC}" type="slidenum">
              <a:rPr lang="en-AU" smtClean="0"/>
              <a:pPr/>
              <a:t>19</a:t>
            </a:fld>
            <a:endParaRPr lang="en-AU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 rot="10800000">
            <a:off x="423446" y="0"/>
            <a:ext cx="677108" cy="522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 dirty="0" smtClean="0">
                <a:latin typeface="Century Schoolbook" pitchFamily="18" charset="0"/>
              </a:rPr>
              <a:t>Discrimination law update</a:t>
            </a:r>
            <a:endParaRPr lang="en-AU" sz="3200" i="1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790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813" y="274638"/>
            <a:ext cx="7596187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7813" y="1412875"/>
            <a:ext cx="7596187" cy="5329238"/>
          </a:xfrm>
        </p:spPr>
        <p:txBody>
          <a:bodyPr/>
          <a:lstStyle/>
          <a:p>
            <a:pPr eaLnBrk="1" hangingPunct="1"/>
            <a:r>
              <a:rPr lang="en-US" dirty="0" smtClean="0"/>
              <a:t>Amended laws and operative dates</a:t>
            </a:r>
          </a:p>
          <a:p>
            <a:pPr eaLnBrk="1" hangingPunct="1"/>
            <a:r>
              <a:rPr lang="en-US" dirty="0" smtClean="0"/>
              <a:t>The amendments</a:t>
            </a:r>
          </a:p>
          <a:p>
            <a:pPr lvl="1"/>
            <a:r>
              <a:rPr lang="en-US" dirty="0" smtClean="0"/>
              <a:t>Gender identity and intersex</a:t>
            </a:r>
          </a:p>
          <a:p>
            <a:pPr lvl="1"/>
            <a:r>
              <a:rPr lang="en-US" dirty="0" smtClean="0"/>
              <a:t>Sexual orientation and relationship status</a:t>
            </a:r>
          </a:p>
          <a:p>
            <a:pPr lvl="1"/>
            <a:r>
              <a:rPr lang="en-US" dirty="0" smtClean="0"/>
              <a:t>‘Bullying’: section 17(1)</a:t>
            </a:r>
          </a:p>
          <a:p>
            <a:pPr lvl="1"/>
            <a:r>
              <a:rPr lang="en-US" dirty="0" smtClean="0"/>
              <a:t>Exceptions and exemptions</a:t>
            </a:r>
          </a:p>
          <a:p>
            <a:pPr lvl="1"/>
            <a:r>
              <a:rPr lang="en-US" dirty="0" smtClean="0"/>
              <a:t>Procedural matters</a:t>
            </a:r>
          </a:p>
          <a:p>
            <a:r>
              <a:rPr lang="en-US" dirty="0" smtClean="0"/>
              <a:t>Where next?</a:t>
            </a:r>
          </a:p>
          <a:p>
            <a:r>
              <a:rPr lang="en-US" dirty="0" smtClean="0"/>
              <a:t>Supporting the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380D3D9-8ADA-4CB9-A9AE-04E4E8763183}" type="slidenum">
              <a:rPr lang="en-AU" sz="2800">
                <a:solidFill>
                  <a:srgbClr val="B4B4B8"/>
                </a:solidFill>
              </a:rPr>
              <a:pPr eaLnBrk="1" hangingPunct="1"/>
              <a:t>2</a:t>
            </a:fld>
            <a:endParaRPr lang="en-AU" sz="2800" dirty="0">
              <a:solidFill>
                <a:srgbClr val="B4B4B8"/>
              </a:solidFill>
            </a:endParaRP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 rot="10800000">
            <a:off x="423446" y="0"/>
            <a:ext cx="677108" cy="522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 dirty="0" smtClean="0">
                <a:latin typeface="Century Schoolbook" pitchFamily="18" charset="0"/>
              </a:rPr>
              <a:t>Discrimination law update</a:t>
            </a:r>
            <a:endParaRPr lang="en-AU" sz="3200" i="1" dirty="0">
              <a:latin typeface="Century Schoolbook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0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0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0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0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0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0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0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0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0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Where to next?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772816"/>
            <a:ext cx="7086600" cy="4353347"/>
          </a:xfrm>
        </p:spPr>
        <p:txBody>
          <a:bodyPr/>
          <a:lstStyle/>
          <a:p>
            <a:r>
              <a:rPr lang="en-AU" sz="2800" dirty="0" smtClean="0"/>
              <a:t>Future challenges:</a:t>
            </a:r>
          </a:p>
          <a:p>
            <a:pPr lvl="1"/>
            <a:r>
              <a:rPr lang="en-AU" sz="2400" dirty="0" smtClean="0"/>
              <a:t>Understanding discrimination as more pervasive than one-off events that are amenable to legal complaint</a:t>
            </a:r>
          </a:p>
          <a:p>
            <a:pPr lvl="1"/>
            <a:r>
              <a:rPr lang="en-AU" sz="2400" dirty="0" smtClean="0"/>
              <a:t>Achieving more focus on compliance and systemic change</a:t>
            </a:r>
          </a:p>
          <a:p>
            <a:pPr lvl="1"/>
            <a:r>
              <a:rPr lang="en-AU" sz="2400" dirty="0" smtClean="0"/>
              <a:t>Attributes – move towards protection on the basis of systemic disadvantage</a:t>
            </a:r>
          </a:p>
          <a:p>
            <a:pPr lvl="1"/>
            <a:r>
              <a:rPr lang="en-AU" sz="2400" dirty="0" smtClean="0"/>
              <a:t>Promotion of pro-active equal opportunity actions</a:t>
            </a:r>
          </a:p>
          <a:p>
            <a:pPr marL="457200" lvl="1" indent="0">
              <a:buNone/>
            </a:pPr>
            <a:endParaRPr lang="en-AU" dirty="0" smtClean="0"/>
          </a:p>
          <a:p>
            <a:pPr marL="457200" lvl="1" indent="0">
              <a:buNone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23BFF9-3732-478A-A31E-F4967DA5F6FC}" type="slidenum">
              <a:rPr lang="en-AU" smtClean="0"/>
              <a:pPr/>
              <a:t>20</a:t>
            </a:fld>
            <a:endParaRPr lang="en-AU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 rot="10800000">
            <a:off x="423446" y="0"/>
            <a:ext cx="677108" cy="522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 dirty="0" smtClean="0">
                <a:latin typeface="Century Schoolbook" pitchFamily="18" charset="0"/>
              </a:rPr>
              <a:t>Discrimination law update</a:t>
            </a:r>
            <a:endParaRPr lang="en-AU" sz="3200" i="1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391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Supporting the process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84784"/>
            <a:ext cx="7086600" cy="4641379"/>
          </a:xfrm>
        </p:spPr>
        <p:txBody>
          <a:bodyPr/>
          <a:lstStyle/>
          <a:p>
            <a:r>
              <a:rPr lang="en-AU" dirty="0" smtClean="0"/>
              <a:t>Training available through OADC on the process and what role lawyers and advocates have in supporting parties</a:t>
            </a:r>
          </a:p>
          <a:p>
            <a:endParaRPr lang="en-AU" dirty="0" smtClean="0"/>
          </a:p>
          <a:p>
            <a:r>
              <a:rPr lang="en-AU" dirty="0" smtClean="0"/>
              <a:t>Regular updates on cases, outcomes and answers to frequently asked questions published in </a:t>
            </a:r>
            <a:r>
              <a:rPr lang="en-AU" i="1" dirty="0" smtClean="0"/>
              <a:t>In respect of rights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23BFF9-3732-478A-A31E-F4967DA5F6FC}" type="slidenum">
              <a:rPr lang="en-AU" smtClean="0"/>
              <a:pPr/>
              <a:t>21</a:t>
            </a:fld>
            <a:endParaRPr lang="en-AU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 rot="10800000">
            <a:off x="423446" y="0"/>
            <a:ext cx="677108" cy="522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 dirty="0" smtClean="0">
                <a:latin typeface="Century Schoolbook" pitchFamily="18" charset="0"/>
              </a:rPr>
              <a:t>Discrimination law update</a:t>
            </a:r>
            <a:endParaRPr lang="en-AU" sz="3200" i="1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201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 Box 5"/>
          <p:cNvSpPr txBox="1">
            <a:spLocks noChangeArrowheads="1"/>
          </p:cNvSpPr>
          <p:nvPr/>
        </p:nvSpPr>
        <p:spPr bwMode="auto">
          <a:xfrm rot="10800000">
            <a:off x="437492" y="0"/>
            <a:ext cx="677108" cy="530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 dirty="0" smtClean="0">
                <a:latin typeface="Century Schoolbook" pitchFamily="18" charset="0"/>
              </a:rPr>
              <a:t>Discrimination law update</a:t>
            </a:r>
            <a:endParaRPr lang="en-AU" sz="3200" i="1" dirty="0">
              <a:latin typeface="Century Schoolbook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907703" y="1124744"/>
            <a:ext cx="6912769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Tx/>
              <a:buNone/>
              <a:defRPr sz="3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itchFamily="34" charset="0"/>
              <a:buChar char="–"/>
              <a:defRPr sz="2800">
                <a:solidFill>
                  <a:schemeClr val="bg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>
                <a:solidFill>
                  <a:schemeClr val="bg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itchFamily="34" charset="0"/>
              <a:buChar char="–"/>
              <a:defRPr sz="2000">
                <a:solidFill>
                  <a:schemeClr val="bg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pitchFamily="34" charset="0"/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Font typeface="Arial" charset="0"/>
              <a:buChar char="»"/>
              <a:defRPr sz="2000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pPr marL="457200" indent="-45720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800" dirty="0" smtClean="0">
                <a:ea typeface="ヒラギノ角ゴ Pro W3" pitchFamily="-84" charset="-128"/>
                <a:hlinkClick r:id="rId2"/>
              </a:rPr>
              <a:t>www.antidiscrimination.tas.gov.au</a:t>
            </a:r>
            <a:endParaRPr lang="en-US" sz="2800" dirty="0" smtClean="0">
              <a:ea typeface="ヒラギノ角ゴ Pro W3" pitchFamily="-84" charset="-128"/>
            </a:endParaRPr>
          </a:p>
          <a:p>
            <a:pPr marL="457200" indent="-45720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800" dirty="0" smtClean="0">
                <a:ea typeface="ヒラギノ角ゴ Pro W3" pitchFamily="-84" charset="-128"/>
                <a:hlinkClick r:id="rId3"/>
              </a:rPr>
              <a:t>antidiscrimination@justice.tas.gov.au</a:t>
            </a:r>
            <a:endParaRPr lang="en-US" sz="2800" dirty="0" smtClean="0">
              <a:ea typeface="ヒラギノ角ゴ Pro W3" pitchFamily="-84" charset="-128"/>
            </a:endParaRPr>
          </a:p>
          <a:p>
            <a:pPr marL="457200" indent="-45720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800" dirty="0" smtClean="0">
                <a:ea typeface="ヒラギノ角ゴ Pro W3" pitchFamily="-84" charset="-128"/>
              </a:rPr>
              <a:t>Like </a:t>
            </a:r>
            <a:r>
              <a:rPr lang="en-US" altLang="en-US" sz="2800" dirty="0" smtClean="0">
                <a:ea typeface="ヒラギノ角ゴ Pro W3" pitchFamily="-84" charset="-128"/>
              </a:rPr>
              <a:t>‘</a:t>
            </a:r>
            <a:r>
              <a:rPr lang="en-US" sz="2800" dirty="0" smtClean="0">
                <a:ea typeface="ヒラギノ角ゴ Pro W3" pitchFamily="-84" charset="-128"/>
              </a:rPr>
              <a:t>Office of the Anti-Discrimination Commissioner</a:t>
            </a:r>
            <a:r>
              <a:rPr lang="en-US" altLang="en-US" sz="2800" dirty="0" smtClean="0">
                <a:ea typeface="ヒラギノ角ゴ Pro W3" pitchFamily="-84" charset="-128"/>
              </a:rPr>
              <a:t>’</a:t>
            </a:r>
            <a:r>
              <a:rPr lang="en-US" sz="2800" dirty="0" smtClean="0">
                <a:ea typeface="ヒラギノ角ゴ Pro W3" pitchFamily="-84" charset="-128"/>
              </a:rPr>
              <a:t> on </a:t>
            </a:r>
            <a:r>
              <a:rPr lang="en-US" sz="2800" dirty="0" err="1" smtClean="0">
                <a:ea typeface="ヒラギノ角ゴ Pro W3" pitchFamily="-84" charset="-128"/>
              </a:rPr>
              <a:t>facebook</a:t>
            </a:r>
            <a:endParaRPr lang="en-US" sz="2800" dirty="0" smtClean="0">
              <a:ea typeface="ヒラギノ角ゴ Pro W3" pitchFamily="-84" charset="-128"/>
            </a:endParaRPr>
          </a:p>
          <a:p>
            <a:pPr marL="457200" indent="-45720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800" dirty="0" smtClean="0">
                <a:ea typeface="ヒラギノ角ゴ Pro W3" pitchFamily="-84" charset="-128"/>
              </a:rPr>
              <a:t>Subscribe online for free to</a:t>
            </a:r>
            <a:br>
              <a:rPr lang="en-US" sz="2800" dirty="0" smtClean="0">
                <a:ea typeface="ヒラギノ角ゴ Pro W3" pitchFamily="-84" charset="-128"/>
              </a:rPr>
            </a:br>
            <a:r>
              <a:rPr lang="en-US" sz="2800" dirty="0" smtClean="0">
                <a:ea typeface="ヒラギノ角ゴ Pro W3" pitchFamily="-84" charset="-128"/>
              </a:rPr>
              <a:t> </a:t>
            </a:r>
            <a:r>
              <a:rPr lang="en-US" sz="2800" i="1" dirty="0" smtClean="0">
                <a:ea typeface="ヒラギノ角ゴ Pro W3" pitchFamily="-84" charset="-128"/>
              </a:rPr>
              <a:t>In respect of rights</a:t>
            </a:r>
          </a:p>
          <a:p>
            <a:pPr marL="457200" indent="-457200">
              <a:spcAft>
                <a:spcPts val="1800"/>
              </a:spcAft>
              <a:buFont typeface="Arial" pitchFamily="34" charset="0"/>
              <a:buChar char="•"/>
            </a:pPr>
            <a:r>
              <a:rPr lang="en-US" sz="2800" dirty="0" smtClean="0">
                <a:ea typeface="ヒラギノ角ゴ Pro W3" pitchFamily="-84" charset="-128"/>
              </a:rPr>
              <a:t>Call the OADC on 1300 305 062</a:t>
            </a:r>
          </a:p>
        </p:txBody>
      </p:sp>
      <p:pic>
        <p:nvPicPr>
          <p:cNvPr id="6" name="Picture 3" descr="image00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088" y="3213000"/>
            <a:ext cx="1247775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Amended laws and operative dates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i="1" dirty="0" smtClean="0"/>
              <a:t>Sex Discrimination Act 1984 </a:t>
            </a:r>
            <a:r>
              <a:rPr lang="en-AU" dirty="0" smtClean="0"/>
              <a:t>(Cth)</a:t>
            </a:r>
          </a:p>
          <a:p>
            <a:pPr lvl="1"/>
            <a:r>
              <a:rPr lang="en-AU" dirty="0" smtClean="0"/>
              <a:t>Amendments took effect 1 August 2013</a:t>
            </a:r>
          </a:p>
          <a:p>
            <a:r>
              <a:rPr lang="en-AU" i="1" dirty="0" smtClean="0"/>
              <a:t>Anti-Discrimination Act 1998 </a:t>
            </a:r>
            <a:r>
              <a:rPr lang="en-AU" dirty="0" smtClean="0"/>
              <a:t>(Tas)</a:t>
            </a:r>
          </a:p>
          <a:p>
            <a:pPr lvl="1"/>
            <a:r>
              <a:rPr lang="en-AU" dirty="0" smtClean="0"/>
              <a:t>Amendments to take effect 1 January 2014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23BFF9-3732-478A-A31E-F4967DA5F6FC}" type="slidenum">
              <a:rPr lang="en-AU" smtClean="0"/>
              <a:pPr/>
              <a:t>3</a:t>
            </a:fld>
            <a:endParaRPr lang="en-AU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 rot="10800000">
            <a:off x="423446" y="0"/>
            <a:ext cx="677108" cy="522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 dirty="0" smtClean="0">
                <a:latin typeface="Century Schoolbook" pitchFamily="18" charset="0"/>
              </a:rPr>
              <a:t>Discrimination law update</a:t>
            </a:r>
            <a:endParaRPr lang="en-AU" sz="3200" i="1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6204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Gender identity and intersex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600200"/>
            <a:ext cx="7543800" cy="5141168"/>
          </a:xfrm>
        </p:spPr>
        <p:txBody>
          <a:bodyPr/>
          <a:lstStyle/>
          <a:p>
            <a:r>
              <a:rPr lang="en-AU" sz="2400" dirty="0" smtClean="0"/>
              <a:t>New protection against discrimination</a:t>
            </a:r>
          </a:p>
          <a:p>
            <a:pPr marL="631825" lvl="1" indent="-271463"/>
            <a:r>
              <a:rPr lang="en-AU" sz="2400" dirty="0" smtClean="0"/>
              <a:t>on the basis of gender identity:</a:t>
            </a:r>
          </a:p>
          <a:p>
            <a:pPr marL="811213" lvl="2" indent="-179388" defTabSz="811213"/>
            <a:r>
              <a:rPr lang="en-AU" sz="2000" i="1" dirty="0" smtClean="0"/>
              <a:t>Sex Discrimination Act 1984 </a:t>
            </a:r>
            <a:r>
              <a:rPr lang="en-AU" sz="2000" dirty="0" smtClean="0"/>
              <a:t>(Cth): new section 5B</a:t>
            </a:r>
          </a:p>
          <a:p>
            <a:pPr marL="811213" lvl="2" indent="-179388" defTabSz="811213"/>
            <a:r>
              <a:rPr lang="en-AU" sz="2000" i="1" dirty="0" smtClean="0"/>
              <a:t>Anti-Discrimination Act 1998 </a:t>
            </a:r>
            <a:r>
              <a:rPr lang="en-AU" sz="2000" dirty="0" smtClean="0"/>
              <a:t>(Tas): section 16(</a:t>
            </a:r>
            <a:r>
              <a:rPr lang="en-AU" sz="2000" dirty="0" err="1" smtClean="0"/>
              <a:t>ea</a:t>
            </a:r>
            <a:r>
              <a:rPr lang="en-AU" sz="2000" dirty="0" smtClean="0"/>
              <a:t>)</a:t>
            </a:r>
          </a:p>
          <a:p>
            <a:pPr marL="627063" lvl="1"/>
            <a:r>
              <a:rPr lang="en-AU" sz="2400" dirty="0" smtClean="0"/>
              <a:t>on the basis of intersex:</a:t>
            </a:r>
          </a:p>
          <a:p>
            <a:pPr marL="808038" lvl="2" indent="-176213"/>
            <a:r>
              <a:rPr lang="en-AU" sz="2000" i="1" dirty="0" smtClean="0"/>
              <a:t>Sex Discrimination Act 1984 </a:t>
            </a:r>
            <a:r>
              <a:rPr lang="en-AU" sz="2000" dirty="0" smtClean="0"/>
              <a:t>(Cth): new section 5C</a:t>
            </a:r>
          </a:p>
          <a:p>
            <a:pPr marL="808038" lvl="2" indent="-176213"/>
            <a:r>
              <a:rPr lang="en-AU" sz="2000" i="1" dirty="0" smtClean="0"/>
              <a:t>Anti-Discrimination Act 1998 </a:t>
            </a:r>
            <a:r>
              <a:rPr lang="en-AU" sz="2000" dirty="0" smtClean="0"/>
              <a:t>(Tas): section 16(</a:t>
            </a:r>
            <a:r>
              <a:rPr lang="en-AU" sz="2000" dirty="0" err="1" smtClean="0"/>
              <a:t>eb</a:t>
            </a:r>
            <a:r>
              <a:rPr lang="en-AU" sz="2000" dirty="0" smtClean="0"/>
              <a:t>)</a:t>
            </a:r>
          </a:p>
          <a:p>
            <a:pPr marL="631825" lvl="2" indent="0">
              <a:buNone/>
            </a:pPr>
            <a:endParaRPr lang="en-AU" sz="2000" i="1" dirty="0"/>
          </a:p>
          <a:p>
            <a:pPr marL="360363" indent="-360363"/>
            <a:r>
              <a:rPr lang="en-AU" sz="2400" dirty="0" smtClean="0"/>
              <a:t>New protection against conduct that offends, humiliates, intimidates, insults or ridicules on the basis of gender identity and intersex:</a:t>
            </a:r>
          </a:p>
          <a:p>
            <a:pPr marL="760413" lvl="1" indent="-360363"/>
            <a:r>
              <a:rPr lang="en-AU" sz="2400" i="1" dirty="0" smtClean="0"/>
              <a:t>Anti-Discrimination Act 1998 </a:t>
            </a:r>
            <a:r>
              <a:rPr lang="en-AU" sz="2400" dirty="0" smtClean="0"/>
              <a:t>(Tas): section 17(1) (amended)</a:t>
            </a:r>
            <a:endParaRPr lang="en-AU" sz="2400" i="1" dirty="0" smtClean="0"/>
          </a:p>
          <a:p>
            <a:pPr marL="7938" indent="-176213"/>
            <a:endParaRPr lang="en-AU" dirty="0" smtClean="0"/>
          </a:p>
          <a:p>
            <a:pPr lvl="1"/>
            <a:endParaRPr lang="en-AU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23BFF9-3732-478A-A31E-F4967DA5F6FC}" type="slidenum">
              <a:rPr lang="en-AU" smtClean="0"/>
              <a:pPr/>
              <a:t>4</a:t>
            </a:fld>
            <a:endParaRPr lang="en-AU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 rot="10800000">
            <a:off x="423446" y="0"/>
            <a:ext cx="677108" cy="522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 dirty="0" smtClean="0">
                <a:latin typeface="Century Schoolbook" pitchFamily="18" charset="0"/>
              </a:rPr>
              <a:t>Discrimination law update</a:t>
            </a:r>
            <a:endParaRPr lang="en-AU" sz="3200" i="1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565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Gender identity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800" b="1" dirty="0" smtClean="0">
                <a:effectLst/>
              </a:rPr>
              <a:t>gender identity</a:t>
            </a:r>
            <a:r>
              <a:rPr lang="en-AU" sz="2800" dirty="0" smtClean="0">
                <a:effectLst/>
              </a:rPr>
              <a:t> means the gender‑related identity, appearance or mannerisms or other gender‑related characteristics of a person (whether by way of medical intervention or not), with or without regard to the person’s designated sex at birth </a:t>
            </a:r>
            <a:r>
              <a:rPr lang="en-AU" sz="2800" i="1" dirty="0" smtClean="0">
                <a:effectLst/>
              </a:rPr>
              <a:t>and includes transsexualism and transgenderism</a:t>
            </a:r>
            <a:r>
              <a:rPr lang="en-AU" dirty="0" smtClean="0">
                <a:effectLst/>
              </a:rPr>
              <a:t>.</a:t>
            </a:r>
          </a:p>
          <a:p>
            <a:r>
              <a:rPr lang="en-AU" dirty="0" smtClean="0"/>
              <a:t>Federal and Tasmanian Act (italicised text in Tas Act only)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23BFF9-3732-478A-A31E-F4967DA5F6FC}" type="slidenum">
              <a:rPr lang="en-AU" smtClean="0"/>
              <a:pPr/>
              <a:t>5</a:t>
            </a:fld>
            <a:endParaRPr lang="en-AU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 rot="10800000">
            <a:off x="423446" y="0"/>
            <a:ext cx="677108" cy="522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 dirty="0" smtClean="0">
                <a:latin typeface="Century Schoolbook" pitchFamily="18" charset="0"/>
              </a:rPr>
              <a:t>Discrimination law update</a:t>
            </a:r>
            <a:endParaRPr lang="en-AU" sz="3200" i="1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301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Intersex </a:t>
            </a:r>
            <a:r>
              <a:rPr lang="en-AU" i="1" dirty="0" smtClean="0"/>
              <a:t>status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800" b="1" dirty="0" smtClean="0">
                <a:effectLst/>
              </a:rPr>
              <a:t>intersex</a:t>
            </a:r>
            <a:r>
              <a:rPr lang="en-AU" sz="2800" b="1" i="1" dirty="0" smtClean="0">
                <a:effectLst/>
              </a:rPr>
              <a:t> status</a:t>
            </a:r>
            <a:r>
              <a:rPr lang="en-AU" sz="2800" dirty="0" smtClean="0">
                <a:effectLst/>
              </a:rPr>
              <a:t> means the status of having physical, hormonal or genetic features that are:</a:t>
            </a:r>
          </a:p>
          <a:p>
            <a:pPr marL="992188" indent="-631825">
              <a:buNone/>
            </a:pPr>
            <a:r>
              <a:rPr lang="en-AU" sz="2800" dirty="0" smtClean="0">
                <a:effectLst/>
              </a:rPr>
              <a:t>(a) neither wholly female nor wholly male; or</a:t>
            </a:r>
          </a:p>
          <a:p>
            <a:pPr marL="992188" indent="-631825">
              <a:buNone/>
            </a:pPr>
            <a:r>
              <a:rPr lang="en-AU" sz="2800" dirty="0" smtClean="0">
                <a:effectLst/>
              </a:rPr>
              <a:t>(b) a combination of female and male; or</a:t>
            </a:r>
          </a:p>
          <a:p>
            <a:pPr marL="992188" indent="-631825">
              <a:buNone/>
            </a:pPr>
            <a:r>
              <a:rPr lang="en-AU" sz="2800" dirty="0" smtClean="0">
                <a:effectLst/>
              </a:rPr>
              <a:t>(c) neither female nor male.</a:t>
            </a:r>
          </a:p>
          <a:p>
            <a:r>
              <a:rPr lang="en-AU" dirty="0" smtClean="0"/>
              <a:t>Federal and State Act (italicised text in Federal Act only)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23BFF9-3732-478A-A31E-F4967DA5F6FC}" type="slidenum">
              <a:rPr lang="en-AU" smtClean="0"/>
              <a:pPr/>
              <a:t>6</a:t>
            </a:fld>
            <a:endParaRPr lang="en-AU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 rot="10800000">
            <a:off x="423446" y="0"/>
            <a:ext cx="677108" cy="522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 dirty="0" smtClean="0">
                <a:latin typeface="Century Schoolbook" pitchFamily="18" charset="0"/>
              </a:rPr>
              <a:t>Discrimination law update</a:t>
            </a:r>
            <a:endParaRPr lang="en-AU" sz="3200" i="1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56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4624"/>
            <a:ext cx="7162800" cy="1143000"/>
          </a:xfrm>
        </p:spPr>
        <p:txBody>
          <a:bodyPr/>
          <a:lstStyle/>
          <a:p>
            <a:r>
              <a:rPr lang="en-AU" dirty="0" smtClean="0"/>
              <a:t>Sexual orientation and relationship status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84784"/>
            <a:ext cx="7543800" cy="5184576"/>
          </a:xfrm>
        </p:spPr>
        <p:txBody>
          <a:bodyPr/>
          <a:lstStyle/>
          <a:p>
            <a:r>
              <a:rPr lang="en-AU" sz="2400" dirty="0" smtClean="0"/>
              <a:t>Existing discrimination protection under Tasmanian Act: section 16(c) and (</a:t>
            </a:r>
            <a:r>
              <a:rPr lang="en-AU" sz="2400" dirty="0" err="1" smtClean="0"/>
              <a:t>fa</a:t>
            </a:r>
            <a:r>
              <a:rPr lang="en-AU" sz="2400" dirty="0" smtClean="0"/>
              <a:t>) and 17(1) </a:t>
            </a:r>
          </a:p>
          <a:p>
            <a:r>
              <a:rPr lang="en-AU" sz="2400" dirty="0" smtClean="0"/>
              <a:t>New protection against discrimination federally:</a:t>
            </a:r>
          </a:p>
          <a:p>
            <a:pPr marL="631825" lvl="1" indent="-271463"/>
            <a:r>
              <a:rPr lang="en-AU" sz="2400" dirty="0" smtClean="0"/>
              <a:t>on the basis of sexual orientation:</a:t>
            </a:r>
          </a:p>
          <a:p>
            <a:pPr marL="811213" lvl="2" indent="-179388" defTabSz="811213"/>
            <a:r>
              <a:rPr lang="en-AU" sz="2000" i="1" dirty="0" smtClean="0"/>
              <a:t>Sex Discrimination Act 1984 </a:t>
            </a:r>
            <a:r>
              <a:rPr lang="en-AU" sz="2000" dirty="0" smtClean="0"/>
              <a:t>(Cth): new section 5A</a:t>
            </a:r>
          </a:p>
          <a:p>
            <a:pPr marL="627063" lvl="1"/>
            <a:r>
              <a:rPr lang="en-AU" sz="2400" dirty="0" smtClean="0"/>
              <a:t>on the basis of relationship status:</a:t>
            </a:r>
          </a:p>
          <a:p>
            <a:pPr marL="808038" lvl="2" indent="-176213"/>
            <a:r>
              <a:rPr lang="en-AU" sz="2000" i="1" dirty="0" smtClean="0"/>
              <a:t>Sex Discrimination Act 1984 </a:t>
            </a:r>
            <a:r>
              <a:rPr lang="en-AU" sz="2000" dirty="0" smtClean="0"/>
              <a:t>(Cth): section 6 (amended)</a:t>
            </a:r>
          </a:p>
          <a:p>
            <a:pPr marL="631825" lvl="2" indent="0">
              <a:buNone/>
            </a:pPr>
            <a:endParaRPr lang="en-AU" sz="2000" dirty="0" smtClean="0"/>
          </a:p>
          <a:p>
            <a:pPr marL="360363" indent="-360363"/>
            <a:r>
              <a:rPr lang="en-AU" sz="2400" dirty="0" smtClean="0"/>
              <a:t>New protection against conduct that offends, humiliates, intimidates, insults or ridicules on the basis of sexual orientation:</a:t>
            </a:r>
          </a:p>
          <a:p>
            <a:pPr marL="760413" lvl="1" indent="-360363"/>
            <a:r>
              <a:rPr lang="en-AU" sz="2400" i="1" dirty="0" smtClean="0"/>
              <a:t>Anti-Discrimination Act 1998 </a:t>
            </a:r>
            <a:r>
              <a:rPr lang="en-AU" sz="2400" dirty="0" smtClean="0"/>
              <a:t>(Tas): section 17(1) (amended)</a:t>
            </a:r>
            <a:endParaRPr lang="en-AU" sz="2400" i="1" dirty="0" smtClean="0"/>
          </a:p>
          <a:p>
            <a:pPr lvl="1"/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23BFF9-3732-478A-A31E-F4967DA5F6FC}" type="slidenum">
              <a:rPr lang="en-AU" smtClean="0"/>
              <a:pPr/>
              <a:t>7</a:t>
            </a:fld>
            <a:endParaRPr lang="en-AU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 rot="10800000">
            <a:off x="423446" y="0"/>
            <a:ext cx="677108" cy="522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 dirty="0" smtClean="0">
                <a:latin typeface="Century Schoolbook" pitchFamily="18" charset="0"/>
              </a:rPr>
              <a:t>Discrimination law update</a:t>
            </a:r>
            <a:endParaRPr lang="en-AU" sz="3200" i="1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836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-27384"/>
            <a:ext cx="7162800" cy="1143000"/>
          </a:xfrm>
        </p:spPr>
        <p:txBody>
          <a:bodyPr/>
          <a:lstStyle/>
          <a:p>
            <a:r>
              <a:rPr lang="en-AU" dirty="0" smtClean="0"/>
              <a:t>Sexual orientation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124744"/>
            <a:ext cx="7086600" cy="5616624"/>
          </a:xfrm>
        </p:spPr>
        <p:txBody>
          <a:bodyPr/>
          <a:lstStyle/>
          <a:p>
            <a:r>
              <a:rPr lang="en-AU" sz="2400" dirty="0" smtClean="0"/>
              <a:t>New definition in </a:t>
            </a:r>
            <a:r>
              <a:rPr lang="en-AU" sz="2400" i="1" dirty="0" smtClean="0"/>
              <a:t>Sex Discrimination Act 1984 </a:t>
            </a:r>
            <a:r>
              <a:rPr lang="en-AU" sz="2400" dirty="0" smtClean="0"/>
              <a:t>(Cth)</a:t>
            </a:r>
            <a:endParaRPr lang="en-AU" sz="2400" dirty="0" smtClean="0">
              <a:effectLst/>
            </a:endParaRPr>
          </a:p>
          <a:p>
            <a:pPr lvl="1"/>
            <a:r>
              <a:rPr lang="en-AU" sz="2000" b="1" i="1" dirty="0" smtClean="0">
                <a:effectLst/>
              </a:rPr>
              <a:t>sexual orientation</a:t>
            </a:r>
            <a:r>
              <a:rPr lang="en-AU" sz="2000" dirty="0" smtClean="0">
                <a:effectLst/>
              </a:rPr>
              <a:t> means a person’s sexual orientation towards:</a:t>
            </a:r>
          </a:p>
          <a:p>
            <a:pPr marL="1301750" lvl="1" indent="-450850">
              <a:buNone/>
            </a:pPr>
            <a:r>
              <a:rPr lang="en-AU" sz="2000" dirty="0" smtClean="0">
                <a:effectLst/>
              </a:rPr>
              <a:t>(a) 	persons of the same sex; or</a:t>
            </a:r>
          </a:p>
          <a:p>
            <a:pPr marL="1301750" lvl="1" indent="-450850">
              <a:buNone/>
            </a:pPr>
            <a:r>
              <a:rPr lang="en-AU" sz="2000" dirty="0" smtClean="0">
                <a:effectLst/>
              </a:rPr>
              <a:t>(b) 	persons of a different sex; or</a:t>
            </a:r>
          </a:p>
          <a:p>
            <a:pPr marL="1301750" lvl="1" indent="-450850">
              <a:buNone/>
            </a:pPr>
            <a:r>
              <a:rPr lang="en-AU" sz="2000" dirty="0" smtClean="0">
                <a:effectLst/>
              </a:rPr>
              <a:t>(c) 	persons of the same sex and persons of a different sex.</a:t>
            </a:r>
          </a:p>
          <a:p>
            <a:r>
              <a:rPr lang="en-AU" sz="2400" dirty="0" smtClean="0"/>
              <a:t>Existing definition in </a:t>
            </a:r>
            <a:r>
              <a:rPr lang="en-AU" sz="2400" i="1" dirty="0" smtClean="0"/>
              <a:t>Anti-Discrimination Act 1998 </a:t>
            </a:r>
            <a:r>
              <a:rPr lang="en-AU" sz="2400" dirty="0" smtClean="0"/>
              <a:t>(Tas) amended:</a:t>
            </a:r>
          </a:p>
          <a:p>
            <a:pPr lvl="1"/>
            <a:r>
              <a:rPr lang="en-AU" sz="2000" b="1" i="1" dirty="0"/>
              <a:t>s</a:t>
            </a:r>
            <a:r>
              <a:rPr lang="en-AU" sz="2000" b="1" i="1" dirty="0" smtClean="0"/>
              <a:t>exual orientation </a:t>
            </a:r>
            <a:r>
              <a:rPr lang="en-AU" sz="2000" dirty="0" smtClean="0"/>
              <a:t>means:</a:t>
            </a:r>
          </a:p>
          <a:p>
            <a:pPr marL="1339850" lvl="1" indent="-528638">
              <a:buAutoNum type="alphaLcParenBoth"/>
            </a:pPr>
            <a:r>
              <a:rPr lang="en-AU" sz="2000" dirty="0" smtClean="0"/>
              <a:t>heterosexuality; or</a:t>
            </a:r>
          </a:p>
          <a:p>
            <a:pPr marL="1339850" lvl="1" indent="-528638">
              <a:buAutoNum type="alphaLcParenBoth"/>
            </a:pPr>
            <a:r>
              <a:rPr lang="en-AU" sz="2000" dirty="0" smtClean="0"/>
              <a:t> homosexuality; or</a:t>
            </a:r>
          </a:p>
          <a:p>
            <a:pPr marL="1339850" lvl="1" indent="-528638">
              <a:buAutoNum type="alphaLcParenBoth"/>
            </a:pPr>
            <a:r>
              <a:rPr lang="en-AU" sz="2000" dirty="0"/>
              <a:t> </a:t>
            </a:r>
            <a:r>
              <a:rPr lang="en-AU" sz="2000" dirty="0" smtClean="0"/>
              <a:t>bisexuality; </a:t>
            </a:r>
            <a:r>
              <a:rPr lang="en-AU" sz="2000" strike="sngStrike" dirty="0" smtClean="0"/>
              <a:t>or</a:t>
            </a:r>
          </a:p>
          <a:p>
            <a:pPr marL="1339850" lvl="1" indent="-528638">
              <a:buAutoNum type="alphaLcParenBoth"/>
            </a:pPr>
            <a:r>
              <a:rPr lang="en-AU" sz="2000" strike="sngStrike" dirty="0"/>
              <a:t> </a:t>
            </a:r>
            <a:r>
              <a:rPr lang="en-AU" sz="2000" strike="sngStrike" dirty="0" smtClean="0"/>
              <a:t>transsexuality</a:t>
            </a:r>
            <a:r>
              <a:rPr lang="en-AU" sz="2000" dirty="0" smtClean="0"/>
              <a:t>.</a:t>
            </a:r>
            <a:endParaRPr lang="en-AU" sz="1600" dirty="0" smtClean="0"/>
          </a:p>
          <a:p>
            <a:pPr lvl="1"/>
            <a:endParaRPr lang="en-AU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23BFF9-3732-478A-A31E-F4967DA5F6FC}" type="slidenum">
              <a:rPr lang="en-AU" smtClean="0"/>
              <a:pPr/>
              <a:t>8</a:t>
            </a:fld>
            <a:endParaRPr lang="en-AU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 rot="10800000">
            <a:off x="423446" y="0"/>
            <a:ext cx="677108" cy="522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 dirty="0" smtClean="0">
                <a:latin typeface="Century Schoolbook" pitchFamily="18" charset="0"/>
              </a:rPr>
              <a:t>Discrimination law update</a:t>
            </a:r>
            <a:endParaRPr lang="en-AU" sz="3200" i="1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337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Relationship status – Federal law – new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1800" b="1" i="1" dirty="0" smtClean="0">
                <a:effectLst/>
              </a:rPr>
              <a:t>marital or relationship status</a:t>
            </a:r>
            <a:r>
              <a:rPr lang="en-AU" sz="1800" dirty="0" smtClean="0">
                <a:effectLst/>
              </a:rPr>
              <a:t> means a person’s status of being any of the following:</a:t>
            </a:r>
          </a:p>
          <a:p>
            <a:pPr marL="720725" indent="-360363">
              <a:buNone/>
            </a:pPr>
            <a:r>
              <a:rPr lang="en-AU" sz="1800" dirty="0" smtClean="0">
                <a:effectLst/>
              </a:rPr>
              <a:t>(a) single;</a:t>
            </a:r>
          </a:p>
          <a:p>
            <a:pPr marL="720725" indent="-360363">
              <a:buNone/>
            </a:pPr>
            <a:r>
              <a:rPr lang="en-AU" sz="1800" dirty="0" smtClean="0">
                <a:effectLst/>
              </a:rPr>
              <a:t>(b) married;</a:t>
            </a:r>
          </a:p>
          <a:p>
            <a:pPr marL="720725" indent="-360363">
              <a:buNone/>
            </a:pPr>
            <a:r>
              <a:rPr lang="en-AU" sz="1800" dirty="0" smtClean="0">
                <a:effectLst/>
              </a:rPr>
              <a:t>(c) married, but living separately and apart from his or her spouse;</a:t>
            </a:r>
          </a:p>
          <a:p>
            <a:pPr marL="720725" indent="-360363">
              <a:buNone/>
            </a:pPr>
            <a:r>
              <a:rPr lang="en-AU" sz="1800" dirty="0" smtClean="0">
                <a:effectLst/>
              </a:rPr>
              <a:t>(d) divorced;</a:t>
            </a:r>
          </a:p>
          <a:p>
            <a:pPr marL="720725" indent="-360363">
              <a:buNone/>
            </a:pPr>
            <a:r>
              <a:rPr lang="en-AU" sz="1800" dirty="0" smtClean="0">
                <a:effectLst/>
              </a:rPr>
              <a:t>(e) the de facto partner of another person;</a:t>
            </a:r>
          </a:p>
          <a:p>
            <a:pPr marL="720725" indent="-360363">
              <a:buNone/>
            </a:pPr>
            <a:r>
              <a:rPr lang="en-AU" sz="1800" dirty="0" smtClean="0">
                <a:effectLst/>
              </a:rPr>
              <a:t>(f) the de facto partner of another person, but living separately and apart from that other person;</a:t>
            </a:r>
          </a:p>
          <a:p>
            <a:pPr marL="720725" indent="-360363">
              <a:buNone/>
            </a:pPr>
            <a:r>
              <a:rPr lang="en-AU" sz="1800" dirty="0" smtClean="0">
                <a:effectLst/>
              </a:rPr>
              <a:t>(g) the former de facto partner of another person;</a:t>
            </a:r>
          </a:p>
          <a:p>
            <a:pPr marL="720725" indent="-360363">
              <a:buNone/>
            </a:pPr>
            <a:r>
              <a:rPr lang="en-AU" sz="1800" dirty="0" smtClean="0">
                <a:effectLst/>
              </a:rPr>
              <a:t>(h) the surviving spouse or de facto partner of a person who has died.</a:t>
            </a:r>
          </a:p>
          <a:p>
            <a:endParaRPr lang="en-AU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423BFF9-3732-478A-A31E-F4967DA5F6FC}" type="slidenum">
              <a:rPr lang="en-AU" smtClean="0"/>
              <a:pPr/>
              <a:t>9</a:t>
            </a:fld>
            <a:endParaRPr lang="en-AU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 rot="10800000">
            <a:off x="423446" y="0"/>
            <a:ext cx="677108" cy="522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i="1" dirty="0" smtClean="0">
                <a:latin typeface="Century Schoolbook" pitchFamily="18" charset="0"/>
              </a:rPr>
              <a:t>Discrimination law update</a:t>
            </a:r>
            <a:endParaRPr lang="en-AU" sz="3200" i="1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045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ADC-Powerpoint template">
  <a:themeElements>
    <a:clrScheme name="">
      <a:dk1>
        <a:srgbClr val="336699"/>
      </a:dk1>
      <a:lt1>
        <a:srgbClr val="FFFFFF"/>
      </a:lt1>
      <a:dk2>
        <a:srgbClr val="000000"/>
      </a:dk2>
      <a:lt2>
        <a:srgbClr val="E3EBF1"/>
      </a:lt2>
      <a:accent1>
        <a:srgbClr val="003399"/>
      </a:accent1>
      <a:accent2>
        <a:srgbClr val="468A4B"/>
      </a:accent2>
      <a:accent3>
        <a:srgbClr val="AAAAAA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02D9EA"/>
      </a:folHlink>
    </a:clrScheme>
    <a:fontScheme name="DPAC Manager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miter lim="800000"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DPAC Manag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PAC Manag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PAC Manag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PAC Manag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PAC Manag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PAC Manag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PAC Manag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PAC Manag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PAC Manag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PAC Manag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PAC Manag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PAC Manag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OADC-Powerpoint template</Template>
  <TotalTime>292</TotalTime>
  <Words>1243</Words>
  <Application>Microsoft Macintosh PowerPoint</Application>
  <PresentationFormat>On-screen Show (4:3)</PresentationFormat>
  <Paragraphs>189</Paragraphs>
  <Slides>22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OADC-Powerpoint template</vt:lpstr>
      <vt:lpstr>The changing face of discrimination law</vt:lpstr>
      <vt:lpstr>Overview</vt:lpstr>
      <vt:lpstr>Amended laws and operative dates</vt:lpstr>
      <vt:lpstr>Gender identity and intersex</vt:lpstr>
      <vt:lpstr>Gender identity</vt:lpstr>
      <vt:lpstr>Intersex status</vt:lpstr>
      <vt:lpstr>Sexual orientation and relationship status</vt:lpstr>
      <vt:lpstr>Sexual orientation</vt:lpstr>
      <vt:lpstr>Relationship status – Federal law – new </vt:lpstr>
      <vt:lpstr>Relationship status – Tasmanian law – existing </vt:lpstr>
      <vt:lpstr>‘Bullying’ – section 17(1) – Tasmanian Act</vt:lpstr>
      <vt:lpstr>Section 17(1)</vt:lpstr>
      <vt:lpstr>Other substantive changes – Tasmanian Act</vt:lpstr>
      <vt:lpstr>Exceptions and exemptions: Federal Act</vt:lpstr>
      <vt:lpstr>Exceptions and exemptions – Tasmanian Act</vt:lpstr>
      <vt:lpstr>Procedural matters – Tasmanian Act</vt:lpstr>
      <vt:lpstr>Procedural matters – Tasmanian Act … continued</vt:lpstr>
      <vt:lpstr>Procedural matters – Tasmanian Act … continued</vt:lpstr>
      <vt:lpstr>Where to next?</vt:lpstr>
      <vt:lpstr>Where to next?</vt:lpstr>
      <vt:lpstr>Supporting the process</vt:lpstr>
      <vt:lpstr>PowerPoint Presentation</vt:lpstr>
    </vt:vector>
  </TitlesOfParts>
  <Company>Department of Justice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Robin Banks</dc:creator>
  <cp:lastModifiedBy>Ben Bartl</cp:lastModifiedBy>
  <cp:revision>31</cp:revision>
  <dcterms:created xsi:type="dcterms:W3CDTF">2013-11-13T22:18:37Z</dcterms:created>
  <dcterms:modified xsi:type="dcterms:W3CDTF">2013-11-26T21:10:49Z</dcterms:modified>
</cp:coreProperties>
</file>