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59"/>
  </p:notesMasterIdLst>
  <p:sldIdLst>
    <p:sldId id="256" r:id="rId2"/>
    <p:sldId id="258" r:id="rId3"/>
    <p:sldId id="272" r:id="rId4"/>
    <p:sldId id="368" r:id="rId5"/>
    <p:sldId id="263" r:id="rId6"/>
    <p:sldId id="380" r:id="rId7"/>
    <p:sldId id="381" r:id="rId8"/>
    <p:sldId id="420" r:id="rId9"/>
    <p:sldId id="355" r:id="rId10"/>
    <p:sldId id="259" r:id="rId11"/>
    <p:sldId id="260" r:id="rId12"/>
    <p:sldId id="293" r:id="rId13"/>
    <p:sldId id="294" r:id="rId14"/>
    <p:sldId id="382" r:id="rId15"/>
    <p:sldId id="383" r:id="rId16"/>
    <p:sldId id="384" r:id="rId17"/>
    <p:sldId id="385" r:id="rId18"/>
    <p:sldId id="423" r:id="rId19"/>
    <p:sldId id="386" r:id="rId20"/>
    <p:sldId id="387" r:id="rId21"/>
    <p:sldId id="388" r:id="rId22"/>
    <p:sldId id="389" r:id="rId23"/>
    <p:sldId id="390" r:id="rId24"/>
    <p:sldId id="391" r:id="rId25"/>
    <p:sldId id="392" r:id="rId26"/>
    <p:sldId id="393" r:id="rId27"/>
    <p:sldId id="395" r:id="rId28"/>
    <p:sldId id="394" r:id="rId29"/>
    <p:sldId id="397" r:id="rId30"/>
    <p:sldId id="398" r:id="rId31"/>
    <p:sldId id="399" r:id="rId32"/>
    <p:sldId id="400" r:id="rId33"/>
    <p:sldId id="401" r:id="rId34"/>
    <p:sldId id="402" r:id="rId35"/>
    <p:sldId id="403" r:id="rId36"/>
    <p:sldId id="404" r:id="rId37"/>
    <p:sldId id="405" r:id="rId38"/>
    <p:sldId id="406" r:id="rId39"/>
    <p:sldId id="407" r:id="rId40"/>
    <p:sldId id="408" r:id="rId41"/>
    <p:sldId id="409" r:id="rId42"/>
    <p:sldId id="410" r:id="rId43"/>
    <p:sldId id="418" r:id="rId44"/>
    <p:sldId id="422" r:id="rId45"/>
    <p:sldId id="412" r:id="rId46"/>
    <p:sldId id="413" r:id="rId47"/>
    <p:sldId id="414" r:id="rId48"/>
    <p:sldId id="415" r:id="rId49"/>
    <p:sldId id="416" r:id="rId50"/>
    <p:sldId id="417" r:id="rId51"/>
    <p:sldId id="349" r:id="rId52"/>
    <p:sldId id="353" r:id="rId53"/>
    <p:sldId id="350" r:id="rId54"/>
    <p:sldId id="351" r:id="rId55"/>
    <p:sldId id="352" r:id="rId56"/>
    <p:sldId id="419" r:id="rId57"/>
    <p:sldId id="421" r:id="rId5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2208"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604985-634C-4456-888C-C176005066FE}" type="doc">
      <dgm:prSet loTypeId="urn:microsoft.com/office/officeart/2005/8/layout/cycle1" loCatId="cycle" qsTypeId="urn:microsoft.com/office/officeart/2005/8/quickstyle/simple1" qsCatId="simple" csTypeId="urn:microsoft.com/office/officeart/2005/8/colors/accent1_2" csCatId="accent1"/>
      <dgm:spPr/>
    </dgm:pt>
    <dgm:pt modelId="{52B8468A-96DB-4570-86E0-A55552ABD06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Courts</a:t>
          </a:r>
        </a:p>
      </dgm:t>
    </dgm:pt>
    <dgm:pt modelId="{B54D62F1-39DA-4C36-AFDD-F982BA55148B}" type="parTrans" cxnId="{CF909C58-C9CA-4229-AA5B-C761656FC9FE}">
      <dgm:prSet/>
      <dgm:spPr/>
    </dgm:pt>
    <dgm:pt modelId="{01524781-38F4-4D04-A8CD-91F17F465363}" type="sibTrans" cxnId="{CF909C58-C9CA-4229-AA5B-C761656FC9FE}">
      <dgm:prSet/>
      <dgm:spPr/>
    </dgm:pt>
    <dgm:pt modelId="{B15F7E30-8483-4731-866D-0046FB2C1105}">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Probation,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CPS, &amp;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Corrections</a:t>
          </a:r>
        </a:p>
      </dgm:t>
    </dgm:pt>
    <dgm:pt modelId="{AD25C205-05E1-4620-AC02-705E955D54D9}" type="parTrans" cxnId="{EB42565C-ECD3-4249-B613-E9D620DD2617}">
      <dgm:prSet/>
      <dgm:spPr/>
    </dgm:pt>
    <dgm:pt modelId="{077ED10B-B4EF-4DD0-A295-5319801AD5EE}" type="sibTrans" cxnId="{EB42565C-ECD3-4249-B613-E9D620DD2617}">
      <dgm:prSet/>
      <dgm:spPr/>
    </dgm:pt>
    <dgm:pt modelId="{D27DB3AB-8CB8-4BC6-9F32-B8686F26964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Treatment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&amp;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cs typeface="Arial" charset="0"/>
            </a:rPr>
            <a:t>Intervention</a:t>
          </a:r>
        </a:p>
      </dgm:t>
    </dgm:pt>
    <dgm:pt modelId="{ABC24E9E-D120-4F45-9FA4-136652999AB4}" type="parTrans" cxnId="{34A31502-461E-477C-BB45-4D60B82C4D78}">
      <dgm:prSet/>
      <dgm:spPr/>
    </dgm:pt>
    <dgm:pt modelId="{D30FD1EE-6424-464C-90F7-6854F0FB88DF}" type="sibTrans" cxnId="{34A31502-461E-477C-BB45-4D60B82C4D78}">
      <dgm:prSet/>
      <dgm:spPr/>
    </dgm:pt>
    <dgm:pt modelId="{4CCD0AD2-1152-4E61-801D-B4D3F5BAB1AF}" type="pres">
      <dgm:prSet presAssocID="{07604985-634C-4456-888C-C176005066FE}" presName="cycle" presStyleCnt="0">
        <dgm:presLayoutVars>
          <dgm:dir/>
          <dgm:resizeHandles val="exact"/>
        </dgm:presLayoutVars>
      </dgm:prSet>
      <dgm:spPr/>
    </dgm:pt>
    <dgm:pt modelId="{A4B60EA7-738A-4D28-8DDE-3CFBE6ACF151}" type="pres">
      <dgm:prSet presAssocID="{52B8468A-96DB-4570-86E0-A55552ABD06B}" presName="dummy" presStyleCnt="0"/>
      <dgm:spPr/>
    </dgm:pt>
    <dgm:pt modelId="{C0B75780-C690-4EA5-8790-3461CC69C2D2}" type="pres">
      <dgm:prSet presAssocID="{52B8468A-96DB-4570-86E0-A55552ABD06B}" presName="node" presStyleLbl="revTx" presStyleIdx="0" presStyleCnt="3">
        <dgm:presLayoutVars>
          <dgm:bulletEnabled val="1"/>
        </dgm:presLayoutVars>
      </dgm:prSet>
      <dgm:spPr/>
      <dgm:t>
        <a:bodyPr/>
        <a:lstStyle/>
        <a:p>
          <a:endParaRPr lang="en-AU"/>
        </a:p>
      </dgm:t>
    </dgm:pt>
    <dgm:pt modelId="{71C2BB0B-1B8D-4783-94EB-AA00CDEF3870}" type="pres">
      <dgm:prSet presAssocID="{01524781-38F4-4D04-A8CD-91F17F465363}" presName="sibTrans" presStyleLbl="node1" presStyleIdx="0" presStyleCnt="3"/>
      <dgm:spPr/>
    </dgm:pt>
    <dgm:pt modelId="{6E80CB2F-C237-464F-A48F-7F9FC1C6617A}" type="pres">
      <dgm:prSet presAssocID="{B15F7E30-8483-4731-866D-0046FB2C1105}" presName="dummy" presStyleCnt="0"/>
      <dgm:spPr/>
    </dgm:pt>
    <dgm:pt modelId="{E3DEAD9A-DCDF-4730-98BA-7D710617AAE8}" type="pres">
      <dgm:prSet presAssocID="{B15F7E30-8483-4731-866D-0046FB2C1105}" presName="node" presStyleLbl="revTx" presStyleIdx="1" presStyleCnt="3">
        <dgm:presLayoutVars>
          <dgm:bulletEnabled val="1"/>
        </dgm:presLayoutVars>
      </dgm:prSet>
      <dgm:spPr/>
      <dgm:t>
        <a:bodyPr/>
        <a:lstStyle/>
        <a:p>
          <a:endParaRPr lang="en-AU"/>
        </a:p>
      </dgm:t>
    </dgm:pt>
    <dgm:pt modelId="{C3074F05-29DA-4C7A-80A8-BAD5AB21A29E}" type="pres">
      <dgm:prSet presAssocID="{077ED10B-B4EF-4DD0-A295-5319801AD5EE}" presName="sibTrans" presStyleLbl="node1" presStyleIdx="1" presStyleCnt="3"/>
      <dgm:spPr/>
    </dgm:pt>
    <dgm:pt modelId="{5A7C2F1A-C963-4981-A1A3-85C8EE59B823}" type="pres">
      <dgm:prSet presAssocID="{D27DB3AB-8CB8-4BC6-9F32-B8686F269648}" presName="dummy" presStyleCnt="0"/>
      <dgm:spPr/>
    </dgm:pt>
    <dgm:pt modelId="{700855C0-AC45-4963-8086-275F21F64F2C}" type="pres">
      <dgm:prSet presAssocID="{D27DB3AB-8CB8-4BC6-9F32-B8686F269648}" presName="node" presStyleLbl="revTx" presStyleIdx="2" presStyleCnt="3">
        <dgm:presLayoutVars>
          <dgm:bulletEnabled val="1"/>
        </dgm:presLayoutVars>
      </dgm:prSet>
      <dgm:spPr/>
      <dgm:t>
        <a:bodyPr/>
        <a:lstStyle/>
        <a:p>
          <a:endParaRPr lang="en-AU"/>
        </a:p>
      </dgm:t>
    </dgm:pt>
    <dgm:pt modelId="{1219AC26-30CF-4903-B73B-76B333E9E05D}" type="pres">
      <dgm:prSet presAssocID="{D30FD1EE-6424-464C-90F7-6854F0FB88DF}" presName="sibTrans" presStyleLbl="node1" presStyleIdx="2" presStyleCnt="3"/>
      <dgm:spPr/>
    </dgm:pt>
  </dgm:ptLst>
  <dgm:cxnLst>
    <dgm:cxn modelId="{B1F4920E-8458-401F-ABFA-0B034671DBD3}" type="presOf" srcId="{07604985-634C-4456-888C-C176005066FE}" destId="{4CCD0AD2-1152-4E61-801D-B4D3F5BAB1AF}" srcOrd="0" destOrd="0" presId="urn:microsoft.com/office/officeart/2005/8/layout/cycle1"/>
    <dgm:cxn modelId="{72AD130F-8C7E-429C-986E-977CC74B2AF4}" type="presOf" srcId="{B15F7E30-8483-4731-866D-0046FB2C1105}" destId="{E3DEAD9A-DCDF-4730-98BA-7D710617AAE8}" srcOrd="0" destOrd="0" presId="urn:microsoft.com/office/officeart/2005/8/layout/cycle1"/>
    <dgm:cxn modelId="{6429C38C-B946-4DD0-A897-E78A6324AFB8}" type="presOf" srcId="{01524781-38F4-4D04-A8CD-91F17F465363}" destId="{71C2BB0B-1B8D-4783-94EB-AA00CDEF3870}" srcOrd="0" destOrd="0" presId="urn:microsoft.com/office/officeart/2005/8/layout/cycle1"/>
    <dgm:cxn modelId="{D91855C4-EB53-4A3A-8CC3-2EE3674A7BC8}" type="presOf" srcId="{D27DB3AB-8CB8-4BC6-9F32-B8686F269648}" destId="{700855C0-AC45-4963-8086-275F21F64F2C}" srcOrd="0" destOrd="0" presId="urn:microsoft.com/office/officeart/2005/8/layout/cycle1"/>
    <dgm:cxn modelId="{EB42565C-ECD3-4249-B613-E9D620DD2617}" srcId="{07604985-634C-4456-888C-C176005066FE}" destId="{B15F7E30-8483-4731-866D-0046FB2C1105}" srcOrd="1" destOrd="0" parTransId="{AD25C205-05E1-4620-AC02-705E955D54D9}" sibTransId="{077ED10B-B4EF-4DD0-A295-5319801AD5EE}"/>
    <dgm:cxn modelId="{34A31502-461E-477C-BB45-4D60B82C4D78}" srcId="{07604985-634C-4456-888C-C176005066FE}" destId="{D27DB3AB-8CB8-4BC6-9F32-B8686F269648}" srcOrd="2" destOrd="0" parTransId="{ABC24E9E-D120-4F45-9FA4-136652999AB4}" sibTransId="{D30FD1EE-6424-464C-90F7-6854F0FB88DF}"/>
    <dgm:cxn modelId="{8924B3AE-D297-4767-B038-E6DEA8F3F6A4}" type="presOf" srcId="{077ED10B-B4EF-4DD0-A295-5319801AD5EE}" destId="{C3074F05-29DA-4C7A-80A8-BAD5AB21A29E}" srcOrd="0" destOrd="0" presId="urn:microsoft.com/office/officeart/2005/8/layout/cycle1"/>
    <dgm:cxn modelId="{CF909C58-C9CA-4229-AA5B-C761656FC9FE}" srcId="{07604985-634C-4456-888C-C176005066FE}" destId="{52B8468A-96DB-4570-86E0-A55552ABD06B}" srcOrd="0" destOrd="0" parTransId="{B54D62F1-39DA-4C36-AFDD-F982BA55148B}" sibTransId="{01524781-38F4-4D04-A8CD-91F17F465363}"/>
    <dgm:cxn modelId="{14068D14-2870-4397-9FF5-D39B7A8DD15F}" type="presOf" srcId="{D30FD1EE-6424-464C-90F7-6854F0FB88DF}" destId="{1219AC26-30CF-4903-B73B-76B333E9E05D}" srcOrd="0" destOrd="0" presId="urn:microsoft.com/office/officeart/2005/8/layout/cycle1"/>
    <dgm:cxn modelId="{C4F99687-9B7A-4574-96B0-8E6FFE5CEF41}" type="presOf" srcId="{52B8468A-96DB-4570-86E0-A55552ABD06B}" destId="{C0B75780-C690-4EA5-8790-3461CC69C2D2}" srcOrd="0" destOrd="0" presId="urn:microsoft.com/office/officeart/2005/8/layout/cycle1"/>
    <dgm:cxn modelId="{50367519-0A1D-471D-A5C5-DAF3C7551AF3}" type="presParOf" srcId="{4CCD0AD2-1152-4E61-801D-B4D3F5BAB1AF}" destId="{A4B60EA7-738A-4D28-8DDE-3CFBE6ACF151}" srcOrd="0" destOrd="0" presId="urn:microsoft.com/office/officeart/2005/8/layout/cycle1"/>
    <dgm:cxn modelId="{740610C6-844C-487C-B281-E1DD3E03DE67}" type="presParOf" srcId="{4CCD0AD2-1152-4E61-801D-B4D3F5BAB1AF}" destId="{C0B75780-C690-4EA5-8790-3461CC69C2D2}" srcOrd="1" destOrd="0" presId="urn:microsoft.com/office/officeart/2005/8/layout/cycle1"/>
    <dgm:cxn modelId="{823435E8-313F-4F54-90E6-987C054FB292}" type="presParOf" srcId="{4CCD0AD2-1152-4E61-801D-B4D3F5BAB1AF}" destId="{71C2BB0B-1B8D-4783-94EB-AA00CDEF3870}" srcOrd="2" destOrd="0" presId="urn:microsoft.com/office/officeart/2005/8/layout/cycle1"/>
    <dgm:cxn modelId="{C04A2C9D-C768-4B0C-83DC-375A4BF05669}" type="presParOf" srcId="{4CCD0AD2-1152-4E61-801D-B4D3F5BAB1AF}" destId="{6E80CB2F-C237-464F-A48F-7F9FC1C6617A}" srcOrd="3" destOrd="0" presId="urn:microsoft.com/office/officeart/2005/8/layout/cycle1"/>
    <dgm:cxn modelId="{5A135E28-8FAF-45F8-AF7A-38347B7C7206}" type="presParOf" srcId="{4CCD0AD2-1152-4E61-801D-B4D3F5BAB1AF}" destId="{E3DEAD9A-DCDF-4730-98BA-7D710617AAE8}" srcOrd="4" destOrd="0" presId="urn:microsoft.com/office/officeart/2005/8/layout/cycle1"/>
    <dgm:cxn modelId="{7E7B0F7D-BDE0-4AE2-8D1D-978A35D5928E}" type="presParOf" srcId="{4CCD0AD2-1152-4E61-801D-B4D3F5BAB1AF}" destId="{C3074F05-29DA-4C7A-80A8-BAD5AB21A29E}" srcOrd="5" destOrd="0" presId="urn:microsoft.com/office/officeart/2005/8/layout/cycle1"/>
    <dgm:cxn modelId="{C94B77FE-6C23-4B3A-8E65-56D52824A5C5}" type="presParOf" srcId="{4CCD0AD2-1152-4E61-801D-B4D3F5BAB1AF}" destId="{5A7C2F1A-C963-4981-A1A3-85C8EE59B823}" srcOrd="6" destOrd="0" presId="urn:microsoft.com/office/officeart/2005/8/layout/cycle1"/>
    <dgm:cxn modelId="{CAF59E01-9C93-4A92-97EF-C705AF496837}" type="presParOf" srcId="{4CCD0AD2-1152-4E61-801D-B4D3F5BAB1AF}" destId="{700855C0-AC45-4963-8086-275F21F64F2C}" srcOrd="7" destOrd="0" presId="urn:microsoft.com/office/officeart/2005/8/layout/cycle1"/>
    <dgm:cxn modelId="{26B3B931-EBBA-44A5-AEF4-737520BE4B8C}" type="presParOf" srcId="{4CCD0AD2-1152-4E61-801D-B4D3F5BAB1AF}" destId="{1219AC26-30CF-4903-B73B-76B333E9E05D}"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545C9C-D415-44F0-BDC1-E03BEC8626F3}" type="doc">
      <dgm:prSet loTypeId="urn:microsoft.com/office/officeart/2005/8/layout/radial1" loCatId="relationship" qsTypeId="urn:microsoft.com/office/officeart/2005/8/quickstyle/simple1" qsCatId="simple" csTypeId="urn:microsoft.com/office/officeart/2005/8/colors/accent1_2" csCatId="accent1" phldr="1"/>
      <dgm:spPr/>
    </dgm:pt>
    <dgm:pt modelId="{83006029-40C2-4D51-8D15-647F375B8A5D}">
      <dgm:prSet/>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charset="0"/>
              <a:cs typeface="Arial" charset="0"/>
            </a:rPr>
            <a:t>P-S</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Times New Roman" charset="0"/>
              <a:cs typeface="Arial" charset="0"/>
            </a:rPr>
            <a:t>Courts</a:t>
          </a:r>
        </a:p>
      </dgm:t>
    </dgm:pt>
    <dgm:pt modelId="{6B6A1832-9F96-4DFB-AEBD-D9F9BD86DD2E}" type="parTrans" cxnId="{EC461D84-D145-48AB-B89E-59617AB02469}">
      <dgm:prSet/>
      <dgm:spPr/>
      <dgm:t>
        <a:bodyPr/>
        <a:lstStyle/>
        <a:p>
          <a:endParaRPr lang="en-US"/>
        </a:p>
      </dgm:t>
    </dgm:pt>
    <dgm:pt modelId="{DDEF74F2-3A0C-44D0-8095-5F42636E74E0}" type="sibTrans" cxnId="{EC461D84-D145-48AB-B89E-59617AB02469}">
      <dgm:prSet/>
      <dgm:spPr/>
      <dgm:t>
        <a:bodyPr/>
        <a:lstStyle/>
        <a:p>
          <a:endParaRPr lang="en-US"/>
        </a:p>
      </dgm:t>
    </dgm:pt>
    <dgm:pt modelId="{006FE525-0EF2-41E4-B788-3302AF50D8A2}">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Re-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entry</a:t>
          </a:r>
        </a:p>
      </dgm:t>
    </dgm:pt>
    <dgm:pt modelId="{7F9041E6-981E-495C-9D7A-F433276C2031}" type="parTrans" cxnId="{3614EB3E-BBEF-4C2D-A2E8-C62303AED8FE}">
      <dgm:prSet/>
      <dgm:spPr/>
      <dgm:t>
        <a:bodyPr/>
        <a:lstStyle/>
        <a:p>
          <a:endParaRPr lang="en-US"/>
        </a:p>
      </dgm:t>
    </dgm:pt>
    <dgm:pt modelId="{3BC50019-F111-4E47-B626-77A8D9803437}" type="sibTrans" cxnId="{3614EB3E-BBEF-4C2D-A2E8-C62303AED8FE}">
      <dgm:prSet/>
      <dgm:spPr/>
      <dgm:t>
        <a:bodyPr/>
        <a:lstStyle/>
        <a:p>
          <a:endParaRPr lang="en-US"/>
        </a:p>
      </dgm:t>
    </dgm:pt>
    <dgm:pt modelId="{231F12CD-6BCC-4B72-8F86-C0B998590C46}">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charset="0"/>
              <a:cs typeface="Arial" charset="0"/>
            </a:rPr>
            <a:t>Gun</a:t>
          </a:r>
        </a:p>
      </dgm:t>
    </dgm:pt>
    <dgm:pt modelId="{8E3E5273-C009-42FF-8C0C-A159B24E1E49}" type="parTrans" cxnId="{D40EF0AF-D6BF-462B-A001-FA4C9B7EBF8C}">
      <dgm:prSet/>
      <dgm:spPr/>
      <dgm:t>
        <a:bodyPr/>
        <a:lstStyle/>
        <a:p>
          <a:endParaRPr lang="en-US"/>
        </a:p>
      </dgm:t>
    </dgm:pt>
    <dgm:pt modelId="{B278317D-76ED-4455-88CD-68A2D17E2EB7}" type="sibTrans" cxnId="{D40EF0AF-D6BF-462B-A001-FA4C9B7EBF8C}">
      <dgm:prSet/>
      <dgm:spPr/>
      <dgm:t>
        <a:bodyPr/>
        <a:lstStyle/>
        <a:p>
          <a:endParaRPr lang="en-US"/>
        </a:p>
      </dgm:t>
    </dgm:pt>
    <dgm:pt modelId="{0FAD5694-9B3D-4103-9D29-65661417E851}">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Community</a:t>
          </a:r>
        </a:p>
      </dgm:t>
    </dgm:pt>
    <dgm:pt modelId="{B1078E19-E3F9-4512-98D2-66B9961B3082}" type="parTrans" cxnId="{99D6AFC4-85C0-42FB-AD5C-713D8DD1E06D}">
      <dgm:prSet/>
      <dgm:spPr/>
      <dgm:t>
        <a:bodyPr/>
        <a:lstStyle/>
        <a:p>
          <a:endParaRPr lang="en-US"/>
        </a:p>
      </dgm:t>
    </dgm:pt>
    <dgm:pt modelId="{91231F15-A6D5-4768-896E-5FA28E0FEB52}" type="sibTrans" cxnId="{99D6AFC4-85C0-42FB-AD5C-713D8DD1E06D}">
      <dgm:prSet/>
      <dgm:spPr/>
      <dgm:t>
        <a:bodyPr/>
        <a:lstStyle/>
        <a:p>
          <a:endParaRPr lang="en-US"/>
        </a:p>
      </dgm:t>
    </dgm:pt>
    <dgm:pt modelId="{A43D83CA-1A20-4E90-8786-D028E784BB0B}">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Mental</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Health</a:t>
          </a:r>
        </a:p>
      </dgm:t>
    </dgm:pt>
    <dgm:pt modelId="{3F349779-73D6-4494-B86C-BA4AF69C2C86}" type="parTrans" cxnId="{72C048F0-7F36-46E0-ABFC-E1F39469916C}">
      <dgm:prSet/>
      <dgm:spPr/>
      <dgm:t>
        <a:bodyPr/>
        <a:lstStyle/>
        <a:p>
          <a:endParaRPr lang="en-US"/>
        </a:p>
      </dgm:t>
    </dgm:pt>
    <dgm:pt modelId="{D1E147EA-4176-4CE7-A0A6-24F58EF6E885}" type="sibTrans" cxnId="{72C048F0-7F36-46E0-ABFC-E1F39469916C}">
      <dgm:prSet/>
      <dgm:spPr/>
      <dgm:t>
        <a:bodyPr/>
        <a:lstStyle/>
        <a:p>
          <a:endParaRPr lang="en-US"/>
        </a:p>
      </dgm:t>
    </dgm:pt>
    <dgm:pt modelId="{E075F889-1FCF-4960-9394-260B77FBB91E}">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charset="0"/>
              <a:cs typeface="Arial" charset="0"/>
            </a:rPr>
            <a:t>DV</a:t>
          </a:r>
        </a:p>
      </dgm:t>
    </dgm:pt>
    <dgm:pt modelId="{57B625F7-56FB-47A1-9AFA-E1EE02F3D5D5}" type="parTrans" cxnId="{65A3C7F9-2334-40AB-819D-7F2D0B12D638}">
      <dgm:prSet/>
      <dgm:spPr/>
      <dgm:t>
        <a:bodyPr/>
        <a:lstStyle/>
        <a:p>
          <a:endParaRPr lang="en-US"/>
        </a:p>
      </dgm:t>
    </dgm:pt>
    <dgm:pt modelId="{54487A0E-0E27-41F5-81FE-8701E6CAF4C6}" type="sibTrans" cxnId="{65A3C7F9-2334-40AB-819D-7F2D0B12D638}">
      <dgm:prSet/>
      <dgm:spPr/>
      <dgm:t>
        <a:bodyPr/>
        <a:lstStyle/>
        <a:p>
          <a:endParaRPr lang="en-US"/>
        </a:p>
      </dgm:t>
    </dgm:pt>
    <dgm:pt modelId="{C6876B05-7FAF-4DA0-848E-26A2810F8C87}">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Times New Roman" charset="0"/>
              <a:cs typeface="Arial" charset="0"/>
            </a:rPr>
            <a:t>Prosti</a:t>
          </a:r>
          <a:r>
            <a:rPr kumimoji="0" lang="en-US" sz="1400" b="0" i="0" u="none" strike="noStrike" cap="none" normalizeH="0" baseline="0" dirty="0" smtClean="0">
              <a:ln>
                <a:noFill/>
              </a:ln>
              <a:solidFill>
                <a:schemeClr val="tx1"/>
              </a:solidFill>
              <a:effectLst/>
              <a:latin typeface="Times New Roman" charset="0"/>
              <a:cs typeface="Arial" charset="0"/>
            </a:rPr>
            <a: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Times New Roman" charset="0"/>
              <a:cs typeface="Arial" charset="0"/>
            </a:rPr>
            <a:t>tution</a:t>
          </a:r>
          <a:endParaRPr kumimoji="0" lang="en-US" sz="1400" b="0" i="0" u="none" strike="noStrike" cap="none" normalizeH="0" baseline="0" dirty="0" smtClean="0">
            <a:ln>
              <a:noFill/>
            </a:ln>
            <a:solidFill>
              <a:schemeClr val="tx1"/>
            </a:solidFill>
            <a:effectLst/>
            <a:latin typeface="Times New Roman" charset="0"/>
            <a:cs typeface="Arial" charset="0"/>
          </a:endParaRPr>
        </a:p>
      </dgm:t>
    </dgm:pt>
    <dgm:pt modelId="{5C8449CF-06F0-48E2-8C66-07968AEB86E6}" type="parTrans" cxnId="{F0D155A4-DC07-40BC-B304-89C0393DA4F6}">
      <dgm:prSet/>
      <dgm:spPr/>
      <dgm:t>
        <a:bodyPr/>
        <a:lstStyle/>
        <a:p>
          <a:endParaRPr lang="en-US"/>
        </a:p>
      </dgm:t>
    </dgm:pt>
    <dgm:pt modelId="{96E9C1BF-D409-4B0A-8212-70599160C2DB}" type="sibTrans" cxnId="{F0D155A4-DC07-40BC-B304-89C0393DA4F6}">
      <dgm:prSet/>
      <dgm:spPr/>
      <dgm:t>
        <a:bodyPr/>
        <a:lstStyle/>
        <a:p>
          <a:endParaRPr lang="en-US"/>
        </a:p>
      </dgm:t>
    </dgm:pt>
    <dgm:pt modelId="{0177D724-EB86-4F87-95CF-1F38974805AE}">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Parole</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Violation</a:t>
          </a:r>
        </a:p>
      </dgm:t>
    </dgm:pt>
    <dgm:pt modelId="{44D88C15-B0B6-4EEC-AA8C-55AFCB2207C7}" type="parTrans" cxnId="{942B6814-09C7-4822-B5D8-CE4FB4D92305}">
      <dgm:prSet/>
      <dgm:spPr/>
      <dgm:t>
        <a:bodyPr/>
        <a:lstStyle/>
        <a:p>
          <a:endParaRPr lang="en-US"/>
        </a:p>
      </dgm:t>
    </dgm:pt>
    <dgm:pt modelId="{483CD201-7919-4C4A-9734-C9A3F662394B}" type="sibTrans" cxnId="{942B6814-09C7-4822-B5D8-CE4FB4D92305}">
      <dgm:prSet/>
      <dgm:spPr/>
      <dgm:t>
        <a:bodyPr/>
        <a:lstStyle/>
        <a:p>
          <a:endParaRPr lang="en-US"/>
        </a:p>
      </dgm:t>
    </dgm:pt>
    <dgm:pt modelId="{0EF63115-EA12-4504-A5D3-5C101FBA6C20}">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Homeless</a:t>
          </a:r>
        </a:p>
      </dgm:t>
    </dgm:pt>
    <dgm:pt modelId="{390161F5-164B-44C3-8CC7-4471D23A3CF7}" type="parTrans" cxnId="{994760D6-D655-41AB-BAB9-5583342E7BA8}">
      <dgm:prSet/>
      <dgm:spPr/>
      <dgm:t>
        <a:bodyPr/>
        <a:lstStyle/>
        <a:p>
          <a:endParaRPr lang="en-US"/>
        </a:p>
      </dgm:t>
    </dgm:pt>
    <dgm:pt modelId="{532A512D-FBF4-4AC0-982F-C489362264A0}" type="sibTrans" cxnId="{994760D6-D655-41AB-BAB9-5583342E7BA8}">
      <dgm:prSet/>
      <dgm:spPr/>
      <dgm:t>
        <a:bodyPr/>
        <a:lstStyle/>
        <a:p>
          <a:endParaRPr lang="en-US"/>
        </a:p>
      </dgm:t>
    </dgm:pt>
    <dgm:pt modelId="{96F9AA52-3D20-42F2-8FCB-4516451D4A3F}">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Veteran</a:t>
          </a:r>
        </a:p>
      </dgm:t>
    </dgm:pt>
    <dgm:pt modelId="{296ABF4D-E1C8-4C50-A4E1-E77FB32B9C49}" type="parTrans" cxnId="{B279178E-7B2A-468A-95A8-C8E35529F0F8}">
      <dgm:prSet/>
      <dgm:spPr/>
      <dgm:t>
        <a:bodyPr/>
        <a:lstStyle/>
        <a:p>
          <a:endParaRPr lang="en-US"/>
        </a:p>
      </dgm:t>
    </dgm:pt>
    <dgm:pt modelId="{6B2BE2EC-F215-4681-B109-87522EC658C6}" type="sibTrans" cxnId="{B279178E-7B2A-468A-95A8-C8E35529F0F8}">
      <dgm:prSet/>
      <dgm:spPr/>
      <dgm:t>
        <a:bodyPr/>
        <a:lstStyle/>
        <a:p>
          <a:endParaRPr lang="en-US"/>
        </a:p>
      </dgm:t>
    </dgm:pt>
    <dgm:pt modelId="{D9A9AEA6-E73B-4E4E-8065-08B49BD5697D}">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Integrated</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charset="0"/>
              <a:cs typeface="Arial" charset="0"/>
            </a:rPr>
            <a:t>Tx</a:t>
          </a:r>
        </a:p>
      </dgm:t>
    </dgm:pt>
    <dgm:pt modelId="{2A79A222-2221-4D13-8D9C-13D4F040E713}" type="parTrans" cxnId="{03F89D89-FFFC-4456-B6B6-7671244830D1}">
      <dgm:prSet/>
      <dgm:spPr/>
      <dgm:t>
        <a:bodyPr/>
        <a:lstStyle/>
        <a:p>
          <a:endParaRPr lang="en-US"/>
        </a:p>
      </dgm:t>
    </dgm:pt>
    <dgm:pt modelId="{CC0C79F5-E726-4E5B-BCDF-E5B78B4A4719}" type="sibTrans" cxnId="{03F89D89-FFFC-4456-B6B6-7671244830D1}">
      <dgm:prSet/>
      <dgm:spPr/>
      <dgm:t>
        <a:bodyPr/>
        <a:lstStyle/>
        <a:p>
          <a:endParaRPr lang="en-US"/>
        </a:p>
      </dgm:t>
    </dgm:pt>
    <dgm:pt modelId="{FC5D7A9E-9EFE-4527-BF1F-50E4D83EB179}">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charset="0"/>
              <a:cs typeface="Arial" charset="0"/>
            </a:rPr>
            <a:t>Truancy</a:t>
          </a:r>
        </a:p>
      </dgm:t>
    </dgm:pt>
    <dgm:pt modelId="{266CAFAC-486C-44FE-9421-D05D86D694C0}" type="parTrans" cxnId="{44C53B89-CB1E-4552-8F25-8DC245CEB40B}">
      <dgm:prSet/>
      <dgm:spPr/>
      <dgm:t>
        <a:bodyPr/>
        <a:lstStyle/>
        <a:p>
          <a:endParaRPr lang="en-US"/>
        </a:p>
      </dgm:t>
    </dgm:pt>
    <dgm:pt modelId="{D7668358-6272-4514-83CF-A6469F6F106A}" type="sibTrans" cxnId="{44C53B89-CB1E-4552-8F25-8DC245CEB40B}">
      <dgm:prSet/>
      <dgm:spPr/>
      <dgm:t>
        <a:bodyPr/>
        <a:lstStyle/>
        <a:p>
          <a:endParaRPr lang="en-US"/>
        </a:p>
      </dgm:t>
    </dgm:pt>
    <dgm:pt modelId="{79B729C4-EC95-4FFD-A97C-CD6C06D1CC9F}">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charset="0"/>
              <a:cs typeface="Arial" charset="0"/>
            </a:rPr>
            <a:t>Child</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charset="0"/>
              <a:cs typeface="Arial" charset="0"/>
            </a:rPr>
            <a:t>Supp</a:t>
          </a:r>
        </a:p>
      </dgm:t>
    </dgm:pt>
    <dgm:pt modelId="{DA250A37-4CCA-4B35-AACA-15919937895B}" type="parTrans" cxnId="{B5FF6BC8-B09C-4198-9D48-1C765F0A4116}">
      <dgm:prSet/>
      <dgm:spPr/>
      <dgm:t>
        <a:bodyPr/>
        <a:lstStyle/>
        <a:p>
          <a:endParaRPr lang="en-US"/>
        </a:p>
      </dgm:t>
    </dgm:pt>
    <dgm:pt modelId="{42451C44-6634-4CDB-9F9F-DA0F39D1D77B}" type="sibTrans" cxnId="{B5FF6BC8-B09C-4198-9D48-1C765F0A4116}">
      <dgm:prSet/>
      <dgm:spPr/>
      <dgm:t>
        <a:bodyPr/>
        <a:lstStyle/>
        <a:p>
          <a:endParaRPr lang="en-US"/>
        </a:p>
      </dgm:t>
    </dgm:pt>
    <dgm:pt modelId="{D3A152BF-6159-4456-AC31-73475C22CAEC}">
      <dgm:prSet custT="1"/>
      <dgm:spPr/>
      <dgm:t>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charset="0"/>
              <a:cs typeface="Arial" charset="0"/>
            </a:rPr>
            <a:t>Gambling</a:t>
          </a:r>
        </a:p>
      </dgm:t>
    </dgm:pt>
    <dgm:pt modelId="{A16A7606-B3EB-4C51-8428-3303470B5E21}" type="parTrans" cxnId="{8042AE17-42D3-4B41-87F0-C0953D11BAF7}">
      <dgm:prSet/>
      <dgm:spPr/>
      <dgm:t>
        <a:bodyPr/>
        <a:lstStyle/>
        <a:p>
          <a:endParaRPr lang="en-US"/>
        </a:p>
      </dgm:t>
    </dgm:pt>
    <dgm:pt modelId="{86D724AC-48D4-4E38-9CFF-2DB79DC43A55}" type="sibTrans" cxnId="{8042AE17-42D3-4B41-87F0-C0953D11BAF7}">
      <dgm:prSet/>
      <dgm:spPr/>
      <dgm:t>
        <a:bodyPr/>
        <a:lstStyle/>
        <a:p>
          <a:endParaRPr lang="en-US"/>
        </a:p>
      </dgm:t>
    </dgm:pt>
    <dgm:pt modelId="{BC3BBD56-B5CC-4714-95B6-098C70F46C70}" type="pres">
      <dgm:prSet presAssocID="{23545C9C-D415-44F0-BDC1-E03BEC8626F3}" presName="cycle" presStyleCnt="0">
        <dgm:presLayoutVars>
          <dgm:chMax val="1"/>
          <dgm:dir/>
          <dgm:animLvl val="ctr"/>
          <dgm:resizeHandles val="exact"/>
        </dgm:presLayoutVars>
      </dgm:prSet>
      <dgm:spPr/>
    </dgm:pt>
    <dgm:pt modelId="{724B0055-3B0F-42CC-8E3F-BD7B4E59F5E3}" type="pres">
      <dgm:prSet presAssocID="{83006029-40C2-4D51-8D15-647F375B8A5D}" presName="centerShape" presStyleLbl="node0" presStyleIdx="0" presStyleCnt="1" custScaleX="271093" custScaleY="227500"/>
      <dgm:spPr/>
      <dgm:t>
        <a:bodyPr/>
        <a:lstStyle/>
        <a:p>
          <a:endParaRPr lang="en-US"/>
        </a:p>
      </dgm:t>
    </dgm:pt>
    <dgm:pt modelId="{57E69FE4-28BF-4ABD-A77F-88312DAEF8EC}" type="pres">
      <dgm:prSet presAssocID="{7F9041E6-981E-495C-9D7A-F433276C2031}" presName="Name9" presStyleLbl="parChTrans1D2" presStyleIdx="0" presStyleCnt="13"/>
      <dgm:spPr/>
      <dgm:t>
        <a:bodyPr/>
        <a:lstStyle/>
        <a:p>
          <a:endParaRPr lang="en-US"/>
        </a:p>
      </dgm:t>
    </dgm:pt>
    <dgm:pt modelId="{9C32E09D-8352-4C94-B069-63E13C171A96}" type="pres">
      <dgm:prSet presAssocID="{7F9041E6-981E-495C-9D7A-F433276C2031}" presName="connTx" presStyleLbl="parChTrans1D2" presStyleIdx="0" presStyleCnt="13"/>
      <dgm:spPr/>
      <dgm:t>
        <a:bodyPr/>
        <a:lstStyle/>
        <a:p>
          <a:endParaRPr lang="en-US"/>
        </a:p>
      </dgm:t>
    </dgm:pt>
    <dgm:pt modelId="{5BA44038-F273-4400-813F-3C7A4B3649EB}" type="pres">
      <dgm:prSet presAssocID="{006FE525-0EF2-41E4-B788-3302AF50D8A2}" presName="node" presStyleLbl="node1" presStyleIdx="0" presStyleCnt="13" custScaleY="179078">
        <dgm:presLayoutVars>
          <dgm:bulletEnabled val="1"/>
        </dgm:presLayoutVars>
      </dgm:prSet>
      <dgm:spPr/>
      <dgm:t>
        <a:bodyPr/>
        <a:lstStyle/>
        <a:p>
          <a:endParaRPr lang="en-US"/>
        </a:p>
      </dgm:t>
    </dgm:pt>
    <dgm:pt modelId="{5D22B075-B7CF-4BAC-87DA-75F382E65B4C}" type="pres">
      <dgm:prSet presAssocID="{8E3E5273-C009-42FF-8C0C-A159B24E1E49}" presName="Name9" presStyleLbl="parChTrans1D2" presStyleIdx="1" presStyleCnt="13"/>
      <dgm:spPr/>
      <dgm:t>
        <a:bodyPr/>
        <a:lstStyle/>
        <a:p>
          <a:endParaRPr lang="en-US"/>
        </a:p>
      </dgm:t>
    </dgm:pt>
    <dgm:pt modelId="{9DBBE028-6D9D-430E-A8A4-32EF81C3ADBE}" type="pres">
      <dgm:prSet presAssocID="{8E3E5273-C009-42FF-8C0C-A159B24E1E49}" presName="connTx" presStyleLbl="parChTrans1D2" presStyleIdx="1" presStyleCnt="13"/>
      <dgm:spPr/>
      <dgm:t>
        <a:bodyPr/>
        <a:lstStyle/>
        <a:p>
          <a:endParaRPr lang="en-US"/>
        </a:p>
      </dgm:t>
    </dgm:pt>
    <dgm:pt modelId="{6DFA8F05-8D94-41A2-A154-50C1FFE80BA7}" type="pres">
      <dgm:prSet presAssocID="{231F12CD-6BCC-4B72-8F86-C0B998590C46}" presName="node" presStyleLbl="node1" presStyleIdx="1" presStyleCnt="13" custScaleX="147913" custScaleY="94654">
        <dgm:presLayoutVars>
          <dgm:bulletEnabled val="1"/>
        </dgm:presLayoutVars>
      </dgm:prSet>
      <dgm:spPr/>
      <dgm:t>
        <a:bodyPr/>
        <a:lstStyle/>
        <a:p>
          <a:endParaRPr lang="en-US"/>
        </a:p>
      </dgm:t>
    </dgm:pt>
    <dgm:pt modelId="{5C464712-304F-474D-B6F2-59D901BFCF54}" type="pres">
      <dgm:prSet presAssocID="{B1078E19-E3F9-4512-98D2-66B9961B3082}" presName="Name9" presStyleLbl="parChTrans1D2" presStyleIdx="2" presStyleCnt="13"/>
      <dgm:spPr/>
      <dgm:t>
        <a:bodyPr/>
        <a:lstStyle/>
        <a:p>
          <a:endParaRPr lang="en-US"/>
        </a:p>
      </dgm:t>
    </dgm:pt>
    <dgm:pt modelId="{5E8C7499-7C79-4FA7-982A-79F09EC524CB}" type="pres">
      <dgm:prSet presAssocID="{B1078E19-E3F9-4512-98D2-66B9961B3082}" presName="connTx" presStyleLbl="parChTrans1D2" presStyleIdx="2" presStyleCnt="13"/>
      <dgm:spPr/>
      <dgm:t>
        <a:bodyPr/>
        <a:lstStyle/>
        <a:p>
          <a:endParaRPr lang="en-US"/>
        </a:p>
      </dgm:t>
    </dgm:pt>
    <dgm:pt modelId="{199C7B3A-8771-4334-AD4A-B4326BB282E2}" type="pres">
      <dgm:prSet presAssocID="{0FAD5694-9B3D-4103-9D29-65661417E851}" presName="node" presStyleLbl="node1" presStyleIdx="2" presStyleCnt="13" custScaleX="187983" custScaleY="122229" custRadScaleRad="100001" custRadScaleInc="3">
        <dgm:presLayoutVars>
          <dgm:bulletEnabled val="1"/>
        </dgm:presLayoutVars>
      </dgm:prSet>
      <dgm:spPr/>
      <dgm:t>
        <a:bodyPr/>
        <a:lstStyle/>
        <a:p>
          <a:endParaRPr lang="en-US"/>
        </a:p>
      </dgm:t>
    </dgm:pt>
    <dgm:pt modelId="{DDE67576-949F-4C16-BB3B-6D60488A9D61}" type="pres">
      <dgm:prSet presAssocID="{3F349779-73D6-4494-B86C-BA4AF69C2C86}" presName="Name9" presStyleLbl="parChTrans1D2" presStyleIdx="3" presStyleCnt="13"/>
      <dgm:spPr/>
      <dgm:t>
        <a:bodyPr/>
        <a:lstStyle/>
        <a:p>
          <a:endParaRPr lang="en-US"/>
        </a:p>
      </dgm:t>
    </dgm:pt>
    <dgm:pt modelId="{FEC2FCA3-B619-4F78-BFEC-641EC1F359FA}" type="pres">
      <dgm:prSet presAssocID="{3F349779-73D6-4494-B86C-BA4AF69C2C86}" presName="connTx" presStyleLbl="parChTrans1D2" presStyleIdx="3" presStyleCnt="13"/>
      <dgm:spPr/>
      <dgm:t>
        <a:bodyPr/>
        <a:lstStyle/>
        <a:p>
          <a:endParaRPr lang="en-US"/>
        </a:p>
      </dgm:t>
    </dgm:pt>
    <dgm:pt modelId="{C8736E6E-D9EC-4E68-8DD2-9806DC0A4CFD}" type="pres">
      <dgm:prSet presAssocID="{A43D83CA-1A20-4E90-8786-D028E784BB0B}" presName="node" presStyleLbl="node1" presStyleIdx="3" presStyleCnt="13" custScaleX="262049">
        <dgm:presLayoutVars>
          <dgm:bulletEnabled val="1"/>
        </dgm:presLayoutVars>
      </dgm:prSet>
      <dgm:spPr/>
      <dgm:t>
        <a:bodyPr/>
        <a:lstStyle/>
        <a:p>
          <a:endParaRPr lang="en-US"/>
        </a:p>
      </dgm:t>
    </dgm:pt>
    <dgm:pt modelId="{F155A18E-E97D-458E-A1DA-CFB0B923E45E}" type="pres">
      <dgm:prSet presAssocID="{57B625F7-56FB-47A1-9AFA-E1EE02F3D5D5}" presName="Name9" presStyleLbl="parChTrans1D2" presStyleIdx="4" presStyleCnt="13"/>
      <dgm:spPr/>
      <dgm:t>
        <a:bodyPr/>
        <a:lstStyle/>
        <a:p>
          <a:endParaRPr lang="en-US"/>
        </a:p>
      </dgm:t>
    </dgm:pt>
    <dgm:pt modelId="{FCBB07E6-3719-4039-B66A-B06EF0B86D1C}" type="pres">
      <dgm:prSet presAssocID="{57B625F7-56FB-47A1-9AFA-E1EE02F3D5D5}" presName="connTx" presStyleLbl="parChTrans1D2" presStyleIdx="4" presStyleCnt="13"/>
      <dgm:spPr/>
      <dgm:t>
        <a:bodyPr/>
        <a:lstStyle/>
        <a:p>
          <a:endParaRPr lang="en-US"/>
        </a:p>
      </dgm:t>
    </dgm:pt>
    <dgm:pt modelId="{CCA7FA15-91A7-4E19-B017-89C897EBCBA1}" type="pres">
      <dgm:prSet presAssocID="{E075F889-1FCF-4960-9394-260B77FBB91E}" presName="node" presStyleLbl="node1" presStyleIdx="4" presStyleCnt="13" custScaleX="197253" custRadScaleRad="99668" custRadScaleInc="-29771">
        <dgm:presLayoutVars>
          <dgm:bulletEnabled val="1"/>
        </dgm:presLayoutVars>
      </dgm:prSet>
      <dgm:spPr/>
      <dgm:t>
        <a:bodyPr/>
        <a:lstStyle/>
        <a:p>
          <a:endParaRPr lang="en-US"/>
        </a:p>
      </dgm:t>
    </dgm:pt>
    <dgm:pt modelId="{5C7EFA60-8716-4971-90D2-8E98AC6AD49A}" type="pres">
      <dgm:prSet presAssocID="{5C8449CF-06F0-48E2-8C66-07968AEB86E6}" presName="Name9" presStyleLbl="parChTrans1D2" presStyleIdx="5" presStyleCnt="13"/>
      <dgm:spPr/>
      <dgm:t>
        <a:bodyPr/>
        <a:lstStyle/>
        <a:p>
          <a:endParaRPr lang="en-US"/>
        </a:p>
      </dgm:t>
    </dgm:pt>
    <dgm:pt modelId="{61A16F70-8F87-4CC8-A5A0-20D2E509A07A}" type="pres">
      <dgm:prSet presAssocID="{5C8449CF-06F0-48E2-8C66-07968AEB86E6}" presName="connTx" presStyleLbl="parChTrans1D2" presStyleIdx="5" presStyleCnt="13"/>
      <dgm:spPr/>
      <dgm:t>
        <a:bodyPr/>
        <a:lstStyle/>
        <a:p>
          <a:endParaRPr lang="en-US"/>
        </a:p>
      </dgm:t>
    </dgm:pt>
    <dgm:pt modelId="{385DF259-302B-4908-AC73-0E22598F2657}" type="pres">
      <dgm:prSet presAssocID="{C6876B05-7FAF-4DA0-848E-26A2810F8C87}" presName="node" presStyleLbl="node1" presStyleIdx="5" presStyleCnt="13" custScaleX="171810" custScaleY="178938" custRadScaleRad="110886" custRadScaleInc="-18368">
        <dgm:presLayoutVars>
          <dgm:bulletEnabled val="1"/>
        </dgm:presLayoutVars>
      </dgm:prSet>
      <dgm:spPr/>
      <dgm:t>
        <a:bodyPr/>
        <a:lstStyle/>
        <a:p>
          <a:endParaRPr lang="en-US"/>
        </a:p>
      </dgm:t>
    </dgm:pt>
    <dgm:pt modelId="{0A53DD33-10D6-4700-9890-99A20C54FCE6}" type="pres">
      <dgm:prSet presAssocID="{44D88C15-B0B6-4EEC-AA8C-55AFCB2207C7}" presName="Name9" presStyleLbl="parChTrans1D2" presStyleIdx="6" presStyleCnt="13"/>
      <dgm:spPr/>
      <dgm:t>
        <a:bodyPr/>
        <a:lstStyle/>
        <a:p>
          <a:endParaRPr lang="en-US"/>
        </a:p>
      </dgm:t>
    </dgm:pt>
    <dgm:pt modelId="{11598B63-2F0C-4FC3-928E-F154FD7ED819}" type="pres">
      <dgm:prSet presAssocID="{44D88C15-B0B6-4EEC-AA8C-55AFCB2207C7}" presName="connTx" presStyleLbl="parChTrans1D2" presStyleIdx="6" presStyleCnt="13"/>
      <dgm:spPr/>
      <dgm:t>
        <a:bodyPr/>
        <a:lstStyle/>
        <a:p>
          <a:endParaRPr lang="en-US"/>
        </a:p>
      </dgm:t>
    </dgm:pt>
    <dgm:pt modelId="{BFF88A4A-B064-4E25-80FD-66950E24C1D8}" type="pres">
      <dgm:prSet presAssocID="{0177D724-EB86-4F87-95CF-1F38974805AE}" presName="node" presStyleLbl="node1" presStyleIdx="6" presStyleCnt="13" custScaleX="150556" custScaleY="163219">
        <dgm:presLayoutVars>
          <dgm:bulletEnabled val="1"/>
        </dgm:presLayoutVars>
      </dgm:prSet>
      <dgm:spPr/>
      <dgm:t>
        <a:bodyPr/>
        <a:lstStyle/>
        <a:p>
          <a:endParaRPr lang="en-US"/>
        </a:p>
      </dgm:t>
    </dgm:pt>
    <dgm:pt modelId="{0A7914FC-6D91-4FEC-B080-5E52936711B1}" type="pres">
      <dgm:prSet presAssocID="{390161F5-164B-44C3-8CC7-4471D23A3CF7}" presName="Name9" presStyleLbl="parChTrans1D2" presStyleIdx="7" presStyleCnt="13"/>
      <dgm:spPr/>
      <dgm:t>
        <a:bodyPr/>
        <a:lstStyle/>
        <a:p>
          <a:endParaRPr lang="en-US"/>
        </a:p>
      </dgm:t>
    </dgm:pt>
    <dgm:pt modelId="{71B044F2-9C89-4C7D-B5F3-2927E53B85B1}" type="pres">
      <dgm:prSet presAssocID="{390161F5-164B-44C3-8CC7-4471D23A3CF7}" presName="connTx" presStyleLbl="parChTrans1D2" presStyleIdx="7" presStyleCnt="13"/>
      <dgm:spPr/>
      <dgm:t>
        <a:bodyPr/>
        <a:lstStyle/>
        <a:p>
          <a:endParaRPr lang="en-US"/>
        </a:p>
      </dgm:t>
    </dgm:pt>
    <dgm:pt modelId="{7DF3E5D1-02EE-419A-9957-464AAEA651B2}" type="pres">
      <dgm:prSet presAssocID="{0EF63115-EA12-4504-A5D3-5C101FBA6C20}" presName="node" presStyleLbl="node1" presStyleIdx="7" presStyleCnt="13" custScaleY="182207">
        <dgm:presLayoutVars>
          <dgm:bulletEnabled val="1"/>
        </dgm:presLayoutVars>
      </dgm:prSet>
      <dgm:spPr/>
      <dgm:t>
        <a:bodyPr/>
        <a:lstStyle/>
        <a:p>
          <a:endParaRPr lang="en-US"/>
        </a:p>
      </dgm:t>
    </dgm:pt>
    <dgm:pt modelId="{0BE591D5-DA9D-4C4F-9C70-901930763148}" type="pres">
      <dgm:prSet presAssocID="{296ABF4D-E1C8-4C50-A4E1-E77FB32B9C49}" presName="Name9" presStyleLbl="parChTrans1D2" presStyleIdx="8" presStyleCnt="13"/>
      <dgm:spPr/>
      <dgm:t>
        <a:bodyPr/>
        <a:lstStyle/>
        <a:p>
          <a:endParaRPr lang="en-US"/>
        </a:p>
      </dgm:t>
    </dgm:pt>
    <dgm:pt modelId="{3BF92B33-FE7C-4524-A7C1-4E65C98C938A}" type="pres">
      <dgm:prSet presAssocID="{296ABF4D-E1C8-4C50-A4E1-E77FB32B9C49}" presName="connTx" presStyleLbl="parChTrans1D2" presStyleIdx="8" presStyleCnt="13"/>
      <dgm:spPr/>
      <dgm:t>
        <a:bodyPr/>
        <a:lstStyle/>
        <a:p>
          <a:endParaRPr lang="en-US"/>
        </a:p>
      </dgm:t>
    </dgm:pt>
    <dgm:pt modelId="{84C16227-67A4-4835-A993-171D3D8D54C7}" type="pres">
      <dgm:prSet presAssocID="{96F9AA52-3D20-42F2-8FCB-4516451D4A3F}" presName="node" presStyleLbl="node1" presStyleIdx="8" presStyleCnt="13" custScaleX="212561" custRadScaleRad="107785" custRadScaleInc="37650">
        <dgm:presLayoutVars>
          <dgm:bulletEnabled val="1"/>
        </dgm:presLayoutVars>
      </dgm:prSet>
      <dgm:spPr/>
      <dgm:t>
        <a:bodyPr/>
        <a:lstStyle/>
        <a:p>
          <a:endParaRPr lang="en-US"/>
        </a:p>
      </dgm:t>
    </dgm:pt>
    <dgm:pt modelId="{6E1687CC-EE10-4607-8C2A-EEC61FAF6624}" type="pres">
      <dgm:prSet presAssocID="{2A79A222-2221-4D13-8D9C-13D4F040E713}" presName="Name9" presStyleLbl="parChTrans1D2" presStyleIdx="9" presStyleCnt="13"/>
      <dgm:spPr/>
      <dgm:t>
        <a:bodyPr/>
        <a:lstStyle/>
        <a:p>
          <a:endParaRPr lang="en-US"/>
        </a:p>
      </dgm:t>
    </dgm:pt>
    <dgm:pt modelId="{E5498DF1-7931-4181-8D8D-E8B0CC112E11}" type="pres">
      <dgm:prSet presAssocID="{2A79A222-2221-4D13-8D9C-13D4F040E713}" presName="connTx" presStyleLbl="parChTrans1D2" presStyleIdx="9" presStyleCnt="13"/>
      <dgm:spPr/>
      <dgm:t>
        <a:bodyPr/>
        <a:lstStyle/>
        <a:p>
          <a:endParaRPr lang="en-US"/>
        </a:p>
      </dgm:t>
    </dgm:pt>
    <dgm:pt modelId="{4A6E92EA-E948-4FE6-A76A-36F8499438C6}" type="pres">
      <dgm:prSet presAssocID="{D9A9AEA6-E73B-4E4E-8065-08B49BD5697D}" presName="node" presStyleLbl="node1" presStyleIdx="9" presStyleCnt="13" custScaleX="194251">
        <dgm:presLayoutVars>
          <dgm:bulletEnabled val="1"/>
        </dgm:presLayoutVars>
      </dgm:prSet>
      <dgm:spPr/>
      <dgm:t>
        <a:bodyPr/>
        <a:lstStyle/>
        <a:p>
          <a:endParaRPr lang="en-US"/>
        </a:p>
      </dgm:t>
    </dgm:pt>
    <dgm:pt modelId="{D37BA96E-F2B0-457F-838B-F0A6EE708D19}" type="pres">
      <dgm:prSet presAssocID="{266CAFAC-486C-44FE-9421-D05D86D694C0}" presName="Name9" presStyleLbl="parChTrans1D2" presStyleIdx="10" presStyleCnt="13"/>
      <dgm:spPr/>
      <dgm:t>
        <a:bodyPr/>
        <a:lstStyle/>
        <a:p>
          <a:endParaRPr lang="en-US"/>
        </a:p>
      </dgm:t>
    </dgm:pt>
    <dgm:pt modelId="{948556C5-E845-4EE5-8041-C563CE192EEC}" type="pres">
      <dgm:prSet presAssocID="{266CAFAC-486C-44FE-9421-D05D86D694C0}" presName="connTx" presStyleLbl="parChTrans1D2" presStyleIdx="10" presStyleCnt="13"/>
      <dgm:spPr/>
      <dgm:t>
        <a:bodyPr/>
        <a:lstStyle/>
        <a:p>
          <a:endParaRPr lang="en-US"/>
        </a:p>
      </dgm:t>
    </dgm:pt>
    <dgm:pt modelId="{D21EE932-782C-4C73-A498-008EDE30EC38}" type="pres">
      <dgm:prSet presAssocID="{FC5D7A9E-9EFE-4527-BF1F-50E4D83EB179}" presName="node" presStyleLbl="node1" presStyleIdx="10" presStyleCnt="13" custScaleX="156656" custScaleY="163496" custRadScaleRad="105172" custRadScaleInc="-2469">
        <dgm:presLayoutVars>
          <dgm:bulletEnabled val="1"/>
        </dgm:presLayoutVars>
      </dgm:prSet>
      <dgm:spPr/>
      <dgm:t>
        <a:bodyPr/>
        <a:lstStyle/>
        <a:p>
          <a:endParaRPr lang="en-US"/>
        </a:p>
      </dgm:t>
    </dgm:pt>
    <dgm:pt modelId="{0AE7845A-78DF-4DE4-8E34-6B8743844D58}" type="pres">
      <dgm:prSet presAssocID="{DA250A37-4CCA-4B35-AACA-15919937895B}" presName="Name9" presStyleLbl="parChTrans1D2" presStyleIdx="11" presStyleCnt="13"/>
      <dgm:spPr/>
      <dgm:t>
        <a:bodyPr/>
        <a:lstStyle/>
        <a:p>
          <a:endParaRPr lang="en-US"/>
        </a:p>
      </dgm:t>
    </dgm:pt>
    <dgm:pt modelId="{DEB30DEB-DFBD-4F0F-94FA-424782839037}" type="pres">
      <dgm:prSet presAssocID="{DA250A37-4CCA-4B35-AACA-15919937895B}" presName="connTx" presStyleLbl="parChTrans1D2" presStyleIdx="11" presStyleCnt="13"/>
      <dgm:spPr/>
      <dgm:t>
        <a:bodyPr/>
        <a:lstStyle/>
        <a:p>
          <a:endParaRPr lang="en-US"/>
        </a:p>
      </dgm:t>
    </dgm:pt>
    <dgm:pt modelId="{E8B64079-D73C-49D5-81CF-C1E7D17D0A8A}" type="pres">
      <dgm:prSet presAssocID="{79B729C4-EC95-4FFD-A97C-CD6C06D1CC9F}" presName="node" presStyleLbl="node1" presStyleIdx="11" presStyleCnt="13" custScaleY="146293">
        <dgm:presLayoutVars>
          <dgm:bulletEnabled val="1"/>
        </dgm:presLayoutVars>
      </dgm:prSet>
      <dgm:spPr/>
      <dgm:t>
        <a:bodyPr/>
        <a:lstStyle/>
        <a:p>
          <a:endParaRPr lang="en-US"/>
        </a:p>
      </dgm:t>
    </dgm:pt>
    <dgm:pt modelId="{27A2A4C9-B5AC-46EA-AC22-00938E3A2A28}" type="pres">
      <dgm:prSet presAssocID="{A16A7606-B3EB-4C51-8428-3303470B5E21}" presName="Name9" presStyleLbl="parChTrans1D2" presStyleIdx="12" presStyleCnt="13"/>
      <dgm:spPr/>
      <dgm:t>
        <a:bodyPr/>
        <a:lstStyle/>
        <a:p>
          <a:endParaRPr lang="en-US"/>
        </a:p>
      </dgm:t>
    </dgm:pt>
    <dgm:pt modelId="{B46921E6-E9B6-4172-AE76-2D01113DE251}" type="pres">
      <dgm:prSet presAssocID="{A16A7606-B3EB-4C51-8428-3303470B5E21}" presName="connTx" presStyleLbl="parChTrans1D2" presStyleIdx="12" presStyleCnt="13"/>
      <dgm:spPr/>
      <dgm:t>
        <a:bodyPr/>
        <a:lstStyle/>
        <a:p>
          <a:endParaRPr lang="en-US"/>
        </a:p>
      </dgm:t>
    </dgm:pt>
    <dgm:pt modelId="{0064A8EA-C005-44A7-9780-5121344BEB4A}" type="pres">
      <dgm:prSet presAssocID="{D3A152BF-6159-4456-AC31-73475C22CAEC}" presName="node" presStyleLbl="node1" presStyleIdx="12" presStyleCnt="13" custScaleX="136515" custScaleY="209928">
        <dgm:presLayoutVars>
          <dgm:bulletEnabled val="1"/>
        </dgm:presLayoutVars>
      </dgm:prSet>
      <dgm:spPr/>
      <dgm:t>
        <a:bodyPr/>
        <a:lstStyle/>
        <a:p>
          <a:endParaRPr lang="en-US"/>
        </a:p>
      </dgm:t>
    </dgm:pt>
  </dgm:ptLst>
  <dgm:cxnLst>
    <dgm:cxn modelId="{246D6110-6D41-4D07-96C9-A66FFE4D250F}" type="presOf" srcId="{DA250A37-4CCA-4B35-AACA-15919937895B}" destId="{0AE7845A-78DF-4DE4-8E34-6B8743844D58}" srcOrd="0" destOrd="0" presId="urn:microsoft.com/office/officeart/2005/8/layout/radial1"/>
    <dgm:cxn modelId="{75E8BDD3-F19F-4E65-A528-405125E3625C}" type="presOf" srcId="{5C8449CF-06F0-48E2-8C66-07968AEB86E6}" destId="{5C7EFA60-8716-4971-90D2-8E98AC6AD49A}" srcOrd="0" destOrd="0" presId="urn:microsoft.com/office/officeart/2005/8/layout/radial1"/>
    <dgm:cxn modelId="{79FDD68F-1716-4CAF-890D-33CCE8A2F9BC}" type="presOf" srcId="{231F12CD-6BCC-4B72-8F86-C0B998590C46}" destId="{6DFA8F05-8D94-41A2-A154-50C1FFE80BA7}" srcOrd="0" destOrd="0" presId="urn:microsoft.com/office/officeart/2005/8/layout/radial1"/>
    <dgm:cxn modelId="{38EDED57-AAF1-4484-80A4-AE0E78F0A452}" type="presOf" srcId="{266CAFAC-486C-44FE-9421-D05D86D694C0}" destId="{948556C5-E845-4EE5-8041-C563CE192EEC}" srcOrd="1" destOrd="0" presId="urn:microsoft.com/office/officeart/2005/8/layout/radial1"/>
    <dgm:cxn modelId="{2DADABFD-0436-4AEA-AEF7-7C1ECD3BB71C}" type="presOf" srcId="{44D88C15-B0B6-4EEC-AA8C-55AFCB2207C7}" destId="{0A53DD33-10D6-4700-9890-99A20C54FCE6}" srcOrd="0" destOrd="0" presId="urn:microsoft.com/office/officeart/2005/8/layout/radial1"/>
    <dgm:cxn modelId="{96AEAFE6-C8D8-4952-91F2-33F422188D1C}" type="presOf" srcId="{96F9AA52-3D20-42F2-8FCB-4516451D4A3F}" destId="{84C16227-67A4-4835-A993-171D3D8D54C7}" srcOrd="0" destOrd="0" presId="urn:microsoft.com/office/officeart/2005/8/layout/radial1"/>
    <dgm:cxn modelId="{8B08B27E-ADF1-4F68-844E-875B2B72EAE0}" type="presOf" srcId="{7F9041E6-981E-495C-9D7A-F433276C2031}" destId="{9C32E09D-8352-4C94-B069-63E13C171A96}" srcOrd="1" destOrd="0" presId="urn:microsoft.com/office/officeart/2005/8/layout/radial1"/>
    <dgm:cxn modelId="{994760D6-D655-41AB-BAB9-5583342E7BA8}" srcId="{83006029-40C2-4D51-8D15-647F375B8A5D}" destId="{0EF63115-EA12-4504-A5D3-5C101FBA6C20}" srcOrd="7" destOrd="0" parTransId="{390161F5-164B-44C3-8CC7-4471D23A3CF7}" sibTransId="{532A512D-FBF4-4AC0-982F-C489362264A0}"/>
    <dgm:cxn modelId="{C35330BB-4202-44CA-A706-D5CAC783FEF0}" type="presOf" srcId="{7F9041E6-981E-495C-9D7A-F433276C2031}" destId="{57E69FE4-28BF-4ABD-A77F-88312DAEF8EC}" srcOrd="0" destOrd="0" presId="urn:microsoft.com/office/officeart/2005/8/layout/radial1"/>
    <dgm:cxn modelId="{77A4423D-3179-43D8-9148-EF1B8891E131}" type="presOf" srcId="{79B729C4-EC95-4FFD-A97C-CD6C06D1CC9F}" destId="{E8B64079-D73C-49D5-81CF-C1E7D17D0A8A}" srcOrd="0" destOrd="0" presId="urn:microsoft.com/office/officeart/2005/8/layout/radial1"/>
    <dgm:cxn modelId="{44C53B89-CB1E-4552-8F25-8DC245CEB40B}" srcId="{83006029-40C2-4D51-8D15-647F375B8A5D}" destId="{FC5D7A9E-9EFE-4527-BF1F-50E4D83EB179}" srcOrd="10" destOrd="0" parTransId="{266CAFAC-486C-44FE-9421-D05D86D694C0}" sibTransId="{D7668358-6272-4514-83CF-A6469F6F106A}"/>
    <dgm:cxn modelId="{F0D155A4-DC07-40BC-B304-89C0393DA4F6}" srcId="{83006029-40C2-4D51-8D15-647F375B8A5D}" destId="{C6876B05-7FAF-4DA0-848E-26A2810F8C87}" srcOrd="5" destOrd="0" parTransId="{5C8449CF-06F0-48E2-8C66-07968AEB86E6}" sibTransId="{96E9C1BF-D409-4B0A-8212-70599160C2DB}"/>
    <dgm:cxn modelId="{38206DC0-649E-438A-9609-71D16D36DC81}" type="presOf" srcId="{5C8449CF-06F0-48E2-8C66-07968AEB86E6}" destId="{61A16F70-8F87-4CC8-A5A0-20D2E509A07A}" srcOrd="1" destOrd="0" presId="urn:microsoft.com/office/officeart/2005/8/layout/radial1"/>
    <dgm:cxn modelId="{88588F26-2ACF-43EB-9456-4248313B6B67}" type="presOf" srcId="{B1078E19-E3F9-4512-98D2-66B9961B3082}" destId="{5E8C7499-7C79-4FA7-982A-79F09EC524CB}" srcOrd="1" destOrd="0" presId="urn:microsoft.com/office/officeart/2005/8/layout/radial1"/>
    <dgm:cxn modelId="{65A3C7F9-2334-40AB-819D-7F2D0B12D638}" srcId="{83006029-40C2-4D51-8D15-647F375B8A5D}" destId="{E075F889-1FCF-4960-9394-260B77FBB91E}" srcOrd="4" destOrd="0" parTransId="{57B625F7-56FB-47A1-9AFA-E1EE02F3D5D5}" sibTransId="{54487A0E-0E27-41F5-81FE-8701E6CAF4C6}"/>
    <dgm:cxn modelId="{56A322F4-7CD6-4160-B3BF-F830864AB803}" type="presOf" srcId="{296ABF4D-E1C8-4C50-A4E1-E77FB32B9C49}" destId="{3BF92B33-FE7C-4524-A7C1-4E65C98C938A}" srcOrd="1" destOrd="0" presId="urn:microsoft.com/office/officeart/2005/8/layout/radial1"/>
    <dgm:cxn modelId="{12B22AC2-DC12-46F7-B4F4-989B8080961F}" type="presOf" srcId="{390161F5-164B-44C3-8CC7-4471D23A3CF7}" destId="{71B044F2-9C89-4C7D-B5F3-2927E53B85B1}" srcOrd="1" destOrd="0" presId="urn:microsoft.com/office/officeart/2005/8/layout/radial1"/>
    <dgm:cxn modelId="{8042AE17-42D3-4B41-87F0-C0953D11BAF7}" srcId="{83006029-40C2-4D51-8D15-647F375B8A5D}" destId="{D3A152BF-6159-4456-AC31-73475C22CAEC}" srcOrd="12" destOrd="0" parTransId="{A16A7606-B3EB-4C51-8428-3303470B5E21}" sibTransId="{86D724AC-48D4-4E38-9CFF-2DB79DC43A55}"/>
    <dgm:cxn modelId="{B5FF6BC8-B09C-4198-9D48-1C765F0A4116}" srcId="{83006029-40C2-4D51-8D15-647F375B8A5D}" destId="{79B729C4-EC95-4FFD-A97C-CD6C06D1CC9F}" srcOrd="11" destOrd="0" parTransId="{DA250A37-4CCA-4B35-AACA-15919937895B}" sibTransId="{42451C44-6634-4CDB-9F9F-DA0F39D1D77B}"/>
    <dgm:cxn modelId="{08A42261-1A55-48F6-B90E-9DCE5461E653}" type="presOf" srcId="{83006029-40C2-4D51-8D15-647F375B8A5D}" destId="{724B0055-3B0F-42CC-8E3F-BD7B4E59F5E3}" srcOrd="0" destOrd="0" presId="urn:microsoft.com/office/officeart/2005/8/layout/radial1"/>
    <dgm:cxn modelId="{28977964-B745-492C-9E36-756E08780EF0}" type="presOf" srcId="{006FE525-0EF2-41E4-B788-3302AF50D8A2}" destId="{5BA44038-F273-4400-813F-3C7A4B3649EB}" srcOrd="0" destOrd="0" presId="urn:microsoft.com/office/officeart/2005/8/layout/radial1"/>
    <dgm:cxn modelId="{19097768-604E-494A-82BE-0312992F55A1}" type="presOf" srcId="{A43D83CA-1A20-4E90-8786-D028E784BB0B}" destId="{C8736E6E-D9EC-4E68-8DD2-9806DC0A4CFD}" srcOrd="0" destOrd="0" presId="urn:microsoft.com/office/officeart/2005/8/layout/radial1"/>
    <dgm:cxn modelId="{E19B655B-F1CB-42A2-B496-1EB1D65929F7}" type="presOf" srcId="{0177D724-EB86-4F87-95CF-1F38974805AE}" destId="{BFF88A4A-B064-4E25-80FD-66950E24C1D8}" srcOrd="0" destOrd="0" presId="urn:microsoft.com/office/officeart/2005/8/layout/radial1"/>
    <dgm:cxn modelId="{396AFAF2-5C44-4CE0-B209-F06555EFA883}" type="presOf" srcId="{DA250A37-4CCA-4B35-AACA-15919937895B}" destId="{DEB30DEB-DFBD-4F0F-94FA-424782839037}" srcOrd="1" destOrd="0" presId="urn:microsoft.com/office/officeart/2005/8/layout/radial1"/>
    <dgm:cxn modelId="{B279178E-7B2A-468A-95A8-C8E35529F0F8}" srcId="{83006029-40C2-4D51-8D15-647F375B8A5D}" destId="{96F9AA52-3D20-42F2-8FCB-4516451D4A3F}" srcOrd="8" destOrd="0" parTransId="{296ABF4D-E1C8-4C50-A4E1-E77FB32B9C49}" sibTransId="{6B2BE2EC-F215-4681-B109-87522EC658C6}"/>
    <dgm:cxn modelId="{D89234E9-1BB3-4D80-82F6-970DEEEE2297}" type="presOf" srcId="{A16A7606-B3EB-4C51-8428-3303470B5E21}" destId="{B46921E6-E9B6-4172-AE76-2D01113DE251}" srcOrd="1" destOrd="0" presId="urn:microsoft.com/office/officeart/2005/8/layout/radial1"/>
    <dgm:cxn modelId="{94496C49-311C-4BF7-9333-C9CCE65B215D}" type="presOf" srcId="{0FAD5694-9B3D-4103-9D29-65661417E851}" destId="{199C7B3A-8771-4334-AD4A-B4326BB282E2}" srcOrd="0" destOrd="0" presId="urn:microsoft.com/office/officeart/2005/8/layout/radial1"/>
    <dgm:cxn modelId="{094BAB7A-5AE5-4A82-A1EB-1FA872177FF3}" type="presOf" srcId="{23545C9C-D415-44F0-BDC1-E03BEC8626F3}" destId="{BC3BBD56-B5CC-4714-95B6-098C70F46C70}" srcOrd="0" destOrd="0" presId="urn:microsoft.com/office/officeart/2005/8/layout/radial1"/>
    <dgm:cxn modelId="{E380D304-0BF0-4C39-9707-4ACD4680EE18}" type="presOf" srcId="{266CAFAC-486C-44FE-9421-D05D86D694C0}" destId="{D37BA96E-F2B0-457F-838B-F0A6EE708D19}" srcOrd="0" destOrd="0" presId="urn:microsoft.com/office/officeart/2005/8/layout/radial1"/>
    <dgm:cxn modelId="{41A9FDF2-E880-4792-9E9A-FABF4570B25C}" type="presOf" srcId="{FC5D7A9E-9EFE-4527-BF1F-50E4D83EB179}" destId="{D21EE932-782C-4C73-A498-008EDE30EC38}" srcOrd="0" destOrd="0" presId="urn:microsoft.com/office/officeart/2005/8/layout/radial1"/>
    <dgm:cxn modelId="{99D6AFC4-85C0-42FB-AD5C-713D8DD1E06D}" srcId="{83006029-40C2-4D51-8D15-647F375B8A5D}" destId="{0FAD5694-9B3D-4103-9D29-65661417E851}" srcOrd="2" destOrd="0" parTransId="{B1078E19-E3F9-4512-98D2-66B9961B3082}" sibTransId="{91231F15-A6D5-4768-896E-5FA28E0FEB52}"/>
    <dgm:cxn modelId="{727E7E61-C197-4B67-98A5-AB1B12857CDA}" type="presOf" srcId="{D3A152BF-6159-4456-AC31-73475C22CAEC}" destId="{0064A8EA-C005-44A7-9780-5121344BEB4A}" srcOrd="0" destOrd="0" presId="urn:microsoft.com/office/officeart/2005/8/layout/radial1"/>
    <dgm:cxn modelId="{D2FDF719-913C-449D-A5B1-4F94F713AE23}" type="presOf" srcId="{2A79A222-2221-4D13-8D9C-13D4F040E713}" destId="{6E1687CC-EE10-4607-8C2A-EEC61FAF6624}" srcOrd="0" destOrd="0" presId="urn:microsoft.com/office/officeart/2005/8/layout/radial1"/>
    <dgm:cxn modelId="{2ACA44FF-6966-4A8E-AA8E-0E636CA7D79C}" type="presOf" srcId="{2A79A222-2221-4D13-8D9C-13D4F040E713}" destId="{E5498DF1-7931-4181-8D8D-E8B0CC112E11}" srcOrd="1" destOrd="0" presId="urn:microsoft.com/office/officeart/2005/8/layout/radial1"/>
    <dgm:cxn modelId="{25CF251A-7A85-4394-90E0-79A8235A8D5C}" type="presOf" srcId="{D9A9AEA6-E73B-4E4E-8065-08B49BD5697D}" destId="{4A6E92EA-E948-4FE6-A76A-36F8499438C6}" srcOrd="0" destOrd="0" presId="urn:microsoft.com/office/officeart/2005/8/layout/radial1"/>
    <dgm:cxn modelId="{4C1E4976-6C83-4BC6-835B-1BD08C0DAD85}" type="presOf" srcId="{57B625F7-56FB-47A1-9AFA-E1EE02F3D5D5}" destId="{FCBB07E6-3719-4039-B66A-B06EF0B86D1C}" srcOrd="1" destOrd="0" presId="urn:microsoft.com/office/officeart/2005/8/layout/radial1"/>
    <dgm:cxn modelId="{8A738D41-CEA5-4988-9F49-6DC6F572ACEF}" type="presOf" srcId="{8E3E5273-C009-42FF-8C0C-A159B24E1E49}" destId="{5D22B075-B7CF-4BAC-87DA-75F382E65B4C}" srcOrd="0" destOrd="0" presId="urn:microsoft.com/office/officeart/2005/8/layout/radial1"/>
    <dgm:cxn modelId="{6D5FC44A-8E99-45FB-A5E9-F69696E38CC6}" type="presOf" srcId="{3F349779-73D6-4494-B86C-BA4AF69C2C86}" destId="{FEC2FCA3-B619-4F78-BFEC-641EC1F359FA}" srcOrd="1" destOrd="0" presId="urn:microsoft.com/office/officeart/2005/8/layout/radial1"/>
    <dgm:cxn modelId="{3C2E7408-4CCB-46CB-9B57-254593659F03}" type="presOf" srcId="{E075F889-1FCF-4960-9394-260B77FBB91E}" destId="{CCA7FA15-91A7-4E19-B017-89C897EBCBA1}" srcOrd="0" destOrd="0" presId="urn:microsoft.com/office/officeart/2005/8/layout/radial1"/>
    <dgm:cxn modelId="{03F89D89-FFFC-4456-B6B6-7671244830D1}" srcId="{83006029-40C2-4D51-8D15-647F375B8A5D}" destId="{D9A9AEA6-E73B-4E4E-8065-08B49BD5697D}" srcOrd="9" destOrd="0" parTransId="{2A79A222-2221-4D13-8D9C-13D4F040E713}" sibTransId="{CC0C79F5-E726-4E5B-BCDF-E5B78B4A4719}"/>
    <dgm:cxn modelId="{1BD3B92C-F60B-457E-82F7-AF5E1F74ECB3}" type="presOf" srcId="{A16A7606-B3EB-4C51-8428-3303470B5E21}" destId="{27A2A4C9-B5AC-46EA-AC22-00938E3A2A28}" srcOrd="0" destOrd="0" presId="urn:microsoft.com/office/officeart/2005/8/layout/radial1"/>
    <dgm:cxn modelId="{5186C77A-0231-4C53-A37B-E66BD614FCC5}" type="presOf" srcId="{0EF63115-EA12-4504-A5D3-5C101FBA6C20}" destId="{7DF3E5D1-02EE-419A-9957-464AAEA651B2}" srcOrd="0" destOrd="0" presId="urn:microsoft.com/office/officeart/2005/8/layout/radial1"/>
    <dgm:cxn modelId="{EC461D84-D145-48AB-B89E-59617AB02469}" srcId="{23545C9C-D415-44F0-BDC1-E03BEC8626F3}" destId="{83006029-40C2-4D51-8D15-647F375B8A5D}" srcOrd="0" destOrd="0" parTransId="{6B6A1832-9F96-4DFB-AEBD-D9F9BD86DD2E}" sibTransId="{DDEF74F2-3A0C-44D0-8095-5F42636E74E0}"/>
    <dgm:cxn modelId="{72C048F0-7F36-46E0-ABFC-E1F39469916C}" srcId="{83006029-40C2-4D51-8D15-647F375B8A5D}" destId="{A43D83CA-1A20-4E90-8786-D028E784BB0B}" srcOrd="3" destOrd="0" parTransId="{3F349779-73D6-4494-B86C-BA4AF69C2C86}" sibTransId="{D1E147EA-4176-4CE7-A0A6-24F58EF6E885}"/>
    <dgm:cxn modelId="{FAB180B2-689D-4BA3-9223-0375FD431BF7}" type="presOf" srcId="{57B625F7-56FB-47A1-9AFA-E1EE02F3D5D5}" destId="{F155A18E-E97D-458E-A1DA-CFB0B923E45E}" srcOrd="0" destOrd="0" presId="urn:microsoft.com/office/officeart/2005/8/layout/radial1"/>
    <dgm:cxn modelId="{1A247619-AF08-485C-801F-689D53A3740F}" type="presOf" srcId="{C6876B05-7FAF-4DA0-848E-26A2810F8C87}" destId="{385DF259-302B-4908-AC73-0E22598F2657}" srcOrd="0" destOrd="0" presId="urn:microsoft.com/office/officeart/2005/8/layout/radial1"/>
    <dgm:cxn modelId="{3614EB3E-BBEF-4C2D-A2E8-C62303AED8FE}" srcId="{83006029-40C2-4D51-8D15-647F375B8A5D}" destId="{006FE525-0EF2-41E4-B788-3302AF50D8A2}" srcOrd="0" destOrd="0" parTransId="{7F9041E6-981E-495C-9D7A-F433276C2031}" sibTransId="{3BC50019-F111-4E47-B626-77A8D9803437}"/>
    <dgm:cxn modelId="{942B6814-09C7-4822-B5D8-CE4FB4D92305}" srcId="{83006029-40C2-4D51-8D15-647F375B8A5D}" destId="{0177D724-EB86-4F87-95CF-1F38974805AE}" srcOrd="6" destOrd="0" parTransId="{44D88C15-B0B6-4EEC-AA8C-55AFCB2207C7}" sibTransId="{483CD201-7919-4C4A-9734-C9A3F662394B}"/>
    <dgm:cxn modelId="{C26EED3B-F1CC-46BC-90AA-A565DC07E1F3}" type="presOf" srcId="{3F349779-73D6-4494-B86C-BA4AF69C2C86}" destId="{DDE67576-949F-4C16-BB3B-6D60488A9D61}" srcOrd="0" destOrd="0" presId="urn:microsoft.com/office/officeart/2005/8/layout/radial1"/>
    <dgm:cxn modelId="{D40EF0AF-D6BF-462B-A001-FA4C9B7EBF8C}" srcId="{83006029-40C2-4D51-8D15-647F375B8A5D}" destId="{231F12CD-6BCC-4B72-8F86-C0B998590C46}" srcOrd="1" destOrd="0" parTransId="{8E3E5273-C009-42FF-8C0C-A159B24E1E49}" sibTransId="{B278317D-76ED-4455-88CD-68A2D17E2EB7}"/>
    <dgm:cxn modelId="{36E17527-D94A-4EAC-B6CB-28724B8BC9D3}" type="presOf" srcId="{B1078E19-E3F9-4512-98D2-66B9961B3082}" destId="{5C464712-304F-474D-B6F2-59D901BFCF54}" srcOrd="0" destOrd="0" presId="urn:microsoft.com/office/officeart/2005/8/layout/radial1"/>
    <dgm:cxn modelId="{C12F27F9-DAE5-4F9B-BBDF-0065D3EED536}" type="presOf" srcId="{390161F5-164B-44C3-8CC7-4471D23A3CF7}" destId="{0A7914FC-6D91-4FEC-B080-5E52936711B1}" srcOrd="0" destOrd="0" presId="urn:microsoft.com/office/officeart/2005/8/layout/radial1"/>
    <dgm:cxn modelId="{9160AFCB-1899-4F15-A9A7-DD06F379B1D1}" type="presOf" srcId="{8E3E5273-C009-42FF-8C0C-A159B24E1E49}" destId="{9DBBE028-6D9D-430E-A8A4-32EF81C3ADBE}" srcOrd="1" destOrd="0" presId="urn:microsoft.com/office/officeart/2005/8/layout/radial1"/>
    <dgm:cxn modelId="{9301B41F-139B-4146-BB72-B2FEB40BF1DB}" type="presOf" srcId="{296ABF4D-E1C8-4C50-A4E1-E77FB32B9C49}" destId="{0BE591D5-DA9D-4C4F-9C70-901930763148}" srcOrd="0" destOrd="0" presId="urn:microsoft.com/office/officeart/2005/8/layout/radial1"/>
    <dgm:cxn modelId="{160A9D92-D5AF-4F6E-8317-1D3F39D80EC4}" type="presOf" srcId="{44D88C15-B0B6-4EEC-AA8C-55AFCB2207C7}" destId="{11598B63-2F0C-4FC3-928E-F154FD7ED819}" srcOrd="1" destOrd="0" presId="urn:microsoft.com/office/officeart/2005/8/layout/radial1"/>
    <dgm:cxn modelId="{D09F5E9E-5479-4538-8802-0A64EF79DACC}" type="presParOf" srcId="{BC3BBD56-B5CC-4714-95B6-098C70F46C70}" destId="{724B0055-3B0F-42CC-8E3F-BD7B4E59F5E3}" srcOrd="0" destOrd="0" presId="urn:microsoft.com/office/officeart/2005/8/layout/radial1"/>
    <dgm:cxn modelId="{718D5D44-BD66-4025-BD50-33B1B7A97382}" type="presParOf" srcId="{BC3BBD56-B5CC-4714-95B6-098C70F46C70}" destId="{57E69FE4-28BF-4ABD-A77F-88312DAEF8EC}" srcOrd="1" destOrd="0" presId="urn:microsoft.com/office/officeart/2005/8/layout/radial1"/>
    <dgm:cxn modelId="{DDA63A2B-235B-4756-A294-E789146EB4FE}" type="presParOf" srcId="{57E69FE4-28BF-4ABD-A77F-88312DAEF8EC}" destId="{9C32E09D-8352-4C94-B069-63E13C171A96}" srcOrd="0" destOrd="0" presId="urn:microsoft.com/office/officeart/2005/8/layout/radial1"/>
    <dgm:cxn modelId="{05E4B128-F53D-4225-975F-DCE9DF695E36}" type="presParOf" srcId="{BC3BBD56-B5CC-4714-95B6-098C70F46C70}" destId="{5BA44038-F273-4400-813F-3C7A4B3649EB}" srcOrd="2" destOrd="0" presId="urn:microsoft.com/office/officeart/2005/8/layout/radial1"/>
    <dgm:cxn modelId="{23D04A10-8FE1-4DFA-AE95-4A76CEC8E56F}" type="presParOf" srcId="{BC3BBD56-B5CC-4714-95B6-098C70F46C70}" destId="{5D22B075-B7CF-4BAC-87DA-75F382E65B4C}" srcOrd="3" destOrd="0" presId="urn:microsoft.com/office/officeart/2005/8/layout/radial1"/>
    <dgm:cxn modelId="{E9AEA9B5-0CCB-4AEA-AF5F-23B1826D6891}" type="presParOf" srcId="{5D22B075-B7CF-4BAC-87DA-75F382E65B4C}" destId="{9DBBE028-6D9D-430E-A8A4-32EF81C3ADBE}" srcOrd="0" destOrd="0" presId="urn:microsoft.com/office/officeart/2005/8/layout/radial1"/>
    <dgm:cxn modelId="{3317FEC8-7C42-4160-8FFE-30584C7DA25E}" type="presParOf" srcId="{BC3BBD56-B5CC-4714-95B6-098C70F46C70}" destId="{6DFA8F05-8D94-41A2-A154-50C1FFE80BA7}" srcOrd="4" destOrd="0" presId="urn:microsoft.com/office/officeart/2005/8/layout/radial1"/>
    <dgm:cxn modelId="{39445CE3-AED0-4C24-A6E9-AAC4A869092C}" type="presParOf" srcId="{BC3BBD56-B5CC-4714-95B6-098C70F46C70}" destId="{5C464712-304F-474D-B6F2-59D901BFCF54}" srcOrd="5" destOrd="0" presId="urn:microsoft.com/office/officeart/2005/8/layout/radial1"/>
    <dgm:cxn modelId="{A73B259B-9CCB-4AA7-8DA5-A31C25BE17B1}" type="presParOf" srcId="{5C464712-304F-474D-B6F2-59D901BFCF54}" destId="{5E8C7499-7C79-4FA7-982A-79F09EC524CB}" srcOrd="0" destOrd="0" presId="urn:microsoft.com/office/officeart/2005/8/layout/radial1"/>
    <dgm:cxn modelId="{C436494E-2080-4FFA-B6FA-82190001D914}" type="presParOf" srcId="{BC3BBD56-B5CC-4714-95B6-098C70F46C70}" destId="{199C7B3A-8771-4334-AD4A-B4326BB282E2}" srcOrd="6" destOrd="0" presId="urn:microsoft.com/office/officeart/2005/8/layout/radial1"/>
    <dgm:cxn modelId="{905EBFBF-1407-4FF9-B347-FBEFCBBF163E}" type="presParOf" srcId="{BC3BBD56-B5CC-4714-95B6-098C70F46C70}" destId="{DDE67576-949F-4C16-BB3B-6D60488A9D61}" srcOrd="7" destOrd="0" presId="urn:microsoft.com/office/officeart/2005/8/layout/radial1"/>
    <dgm:cxn modelId="{56AADF9E-73D0-4EAF-A5D6-835BE6FB2486}" type="presParOf" srcId="{DDE67576-949F-4C16-BB3B-6D60488A9D61}" destId="{FEC2FCA3-B619-4F78-BFEC-641EC1F359FA}" srcOrd="0" destOrd="0" presId="urn:microsoft.com/office/officeart/2005/8/layout/radial1"/>
    <dgm:cxn modelId="{98ACC0EB-F892-4234-83F0-0A3C653C2735}" type="presParOf" srcId="{BC3BBD56-B5CC-4714-95B6-098C70F46C70}" destId="{C8736E6E-D9EC-4E68-8DD2-9806DC0A4CFD}" srcOrd="8" destOrd="0" presId="urn:microsoft.com/office/officeart/2005/8/layout/radial1"/>
    <dgm:cxn modelId="{80DD7414-C830-486F-B857-D54A27C9A6F0}" type="presParOf" srcId="{BC3BBD56-B5CC-4714-95B6-098C70F46C70}" destId="{F155A18E-E97D-458E-A1DA-CFB0B923E45E}" srcOrd="9" destOrd="0" presId="urn:microsoft.com/office/officeart/2005/8/layout/radial1"/>
    <dgm:cxn modelId="{D1C4F9E7-8351-4511-AD0C-64C45A79DA82}" type="presParOf" srcId="{F155A18E-E97D-458E-A1DA-CFB0B923E45E}" destId="{FCBB07E6-3719-4039-B66A-B06EF0B86D1C}" srcOrd="0" destOrd="0" presId="urn:microsoft.com/office/officeart/2005/8/layout/radial1"/>
    <dgm:cxn modelId="{B1502023-E7D6-4F4F-80D9-AF20CAF54D3E}" type="presParOf" srcId="{BC3BBD56-B5CC-4714-95B6-098C70F46C70}" destId="{CCA7FA15-91A7-4E19-B017-89C897EBCBA1}" srcOrd="10" destOrd="0" presId="urn:microsoft.com/office/officeart/2005/8/layout/radial1"/>
    <dgm:cxn modelId="{5B7AC804-5D55-4513-9AB9-D2592CE255C5}" type="presParOf" srcId="{BC3BBD56-B5CC-4714-95B6-098C70F46C70}" destId="{5C7EFA60-8716-4971-90D2-8E98AC6AD49A}" srcOrd="11" destOrd="0" presId="urn:microsoft.com/office/officeart/2005/8/layout/radial1"/>
    <dgm:cxn modelId="{5136BE67-FE9E-4594-878F-613A2C039A53}" type="presParOf" srcId="{5C7EFA60-8716-4971-90D2-8E98AC6AD49A}" destId="{61A16F70-8F87-4CC8-A5A0-20D2E509A07A}" srcOrd="0" destOrd="0" presId="urn:microsoft.com/office/officeart/2005/8/layout/radial1"/>
    <dgm:cxn modelId="{BE242574-C196-4445-B8EB-00666FD9E988}" type="presParOf" srcId="{BC3BBD56-B5CC-4714-95B6-098C70F46C70}" destId="{385DF259-302B-4908-AC73-0E22598F2657}" srcOrd="12" destOrd="0" presId="urn:microsoft.com/office/officeart/2005/8/layout/radial1"/>
    <dgm:cxn modelId="{3D4C1E3F-8623-453D-81CD-776B4A644C0F}" type="presParOf" srcId="{BC3BBD56-B5CC-4714-95B6-098C70F46C70}" destId="{0A53DD33-10D6-4700-9890-99A20C54FCE6}" srcOrd="13" destOrd="0" presId="urn:microsoft.com/office/officeart/2005/8/layout/radial1"/>
    <dgm:cxn modelId="{E12A5183-2425-4739-8CB6-8F26375FDFC0}" type="presParOf" srcId="{0A53DD33-10D6-4700-9890-99A20C54FCE6}" destId="{11598B63-2F0C-4FC3-928E-F154FD7ED819}" srcOrd="0" destOrd="0" presId="urn:microsoft.com/office/officeart/2005/8/layout/radial1"/>
    <dgm:cxn modelId="{78C70471-A3CB-4BE4-A51A-F61A9CE3961B}" type="presParOf" srcId="{BC3BBD56-B5CC-4714-95B6-098C70F46C70}" destId="{BFF88A4A-B064-4E25-80FD-66950E24C1D8}" srcOrd="14" destOrd="0" presId="urn:microsoft.com/office/officeart/2005/8/layout/radial1"/>
    <dgm:cxn modelId="{A0423F21-4115-4F39-A724-0CB0DC82E61E}" type="presParOf" srcId="{BC3BBD56-B5CC-4714-95B6-098C70F46C70}" destId="{0A7914FC-6D91-4FEC-B080-5E52936711B1}" srcOrd="15" destOrd="0" presId="urn:microsoft.com/office/officeart/2005/8/layout/radial1"/>
    <dgm:cxn modelId="{F10FF5CA-0C14-41C2-B256-9DE6BDCB5B6E}" type="presParOf" srcId="{0A7914FC-6D91-4FEC-B080-5E52936711B1}" destId="{71B044F2-9C89-4C7D-B5F3-2927E53B85B1}" srcOrd="0" destOrd="0" presId="urn:microsoft.com/office/officeart/2005/8/layout/radial1"/>
    <dgm:cxn modelId="{CBE73380-E1B8-471F-8E0E-3510475D485B}" type="presParOf" srcId="{BC3BBD56-B5CC-4714-95B6-098C70F46C70}" destId="{7DF3E5D1-02EE-419A-9957-464AAEA651B2}" srcOrd="16" destOrd="0" presId="urn:microsoft.com/office/officeart/2005/8/layout/radial1"/>
    <dgm:cxn modelId="{588990D6-BFFC-4018-A95B-D639698A7AB8}" type="presParOf" srcId="{BC3BBD56-B5CC-4714-95B6-098C70F46C70}" destId="{0BE591D5-DA9D-4C4F-9C70-901930763148}" srcOrd="17" destOrd="0" presId="urn:microsoft.com/office/officeart/2005/8/layout/radial1"/>
    <dgm:cxn modelId="{CEC5862E-6F39-482D-8009-46C7F56BB6CA}" type="presParOf" srcId="{0BE591D5-DA9D-4C4F-9C70-901930763148}" destId="{3BF92B33-FE7C-4524-A7C1-4E65C98C938A}" srcOrd="0" destOrd="0" presId="urn:microsoft.com/office/officeart/2005/8/layout/radial1"/>
    <dgm:cxn modelId="{BEC5E1F3-9B44-46A3-9373-7AA4FF54330F}" type="presParOf" srcId="{BC3BBD56-B5CC-4714-95B6-098C70F46C70}" destId="{84C16227-67A4-4835-A993-171D3D8D54C7}" srcOrd="18" destOrd="0" presId="urn:microsoft.com/office/officeart/2005/8/layout/radial1"/>
    <dgm:cxn modelId="{9BD5E722-F82F-4DBC-A8B2-02C7F1B19B13}" type="presParOf" srcId="{BC3BBD56-B5CC-4714-95B6-098C70F46C70}" destId="{6E1687CC-EE10-4607-8C2A-EEC61FAF6624}" srcOrd="19" destOrd="0" presId="urn:microsoft.com/office/officeart/2005/8/layout/radial1"/>
    <dgm:cxn modelId="{9D6D31FD-4408-4334-949E-A54C53150DF9}" type="presParOf" srcId="{6E1687CC-EE10-4607-8C2A-EEC61FAF6624}" destId="{E5498DF1-7931-4181-8D8D-E8B0CC112E11}" srcOrd="0" destOrd="0" presId="urn:microsoft.com/office/officeart/2005/8/layout/radial1"/>
    <dgm:cxn modelId="{5C0BA256-8227-4C3A-B76D-9EF4B183E0F5}" type="presParOf" srcId="{BC3BBD56-B5CC-4714-95B6-098C70F46C70}" destId="{4A6E92EA-E948-4FE6-A76A-36F8499438C6}" srcOrd="20" destOrd="0" presId="urn:microsoft.com/office/officeart/2005/8/layout/radial1"/>
    <dgm:cxn modelId="{2F6860F2-C0D8-41AB-AF96-A81156E7E498}" type="presParOf" srcId="{BC3BBD56-B5CC-4714-95B6-098C70F46C70}" destId="{D37BA96E-F2B0-457F-838B-F0A6EE708D19}" srcOrd="21" destOrd="0" presId="urn:microsoft.com/office/officeart/2005/8/layout/radial1"/>
    <dgm:cxn modelId="{E15AE104-FAC3-41F0-95E1-AD54737CD2C7}" type="presParOf" srcId="{D37BA96E-F2B0-457F-838B-F0A6EE708D19}" destId="{948556C5-E845-4EE5-8041-C563CE192EEC}" srcOrd="0" destOrd="0" presId="urn:microsoft.com/office/officeart/2005/8/layout/radial1"/>
    <dgm:cxn modelId="{5A0A583A-A32E-45FA-AE15-62C3212F658F}" type="presParOf" srcId="{BC3BBD56-B5CC-4714-95B6-098C70F46C70}" destId="{D21EE932-782C-4C73-A498-008EDE30EC38}" srcOrd="22" destOrd="0" presId="urn:microsoft.com/office/officeart/2005/8/layout/radial1"/>
    <dgm:cxn modelId="{40591E24-E07F-419F-BD3C-71DFA35C449C}" type="presParOf" srcId="{BC3BBD56-B5CC-4714-95B6-098C70F46C70}" destId="{0AE7845A-78DF-4DE4-8E34-6B8743844D58}" srcOrd="23" destOrd="0" presId="urn:microsoft.com/office/officeart/2005/8/layout/radial1"/>
    <dgm:cxn modelId="{E5496EC7-5093-4675-BC2A-A0B80FC63E31}" type="presParOf" srcId="{0AE7845A-78DF-4DE4-8E34-6B8743844D58}" destId="{DEB30DEB-DFBD-4F0F-94FA-424782839037}" srcOrd="0" destOrd="0" presId="urn:microsoft.com/office/officeart/2005/8/layout/radial1"/>
    <dgm:cxn modelId="{72C8FEDE-51F3-413C-9F5C-CCA208D251F4}" type="presParOf" srcId="{BC3BBD56-B5CC-4714-95B6-098C70F46C70}" destId="{E8B64079-D73C-49D5-81CF-C1E7D17D0A8A}" srcOrd="24" destOrd="0" presId="urn:microsoft.com/office/officeart/2005/8/layout/radial1"/>
    <dgm:cxn modelId="{022974A6-7055-428A-BB43-16420BE93F18}" type="presParOf" srcId="{BC3BBD56-B5CC-4714-95B6-098C70F46C70}" destId="{27A2A4C9-B5AC-46EA-AC22-00938E3A2A28}" srcOrd="25" destOrd="0" presId="urn:microsoft.com/office/officeart/2005/8/layout/radial1"/>
    <dgm:cxn modelId="{0DC4A2F1-122B-40D9-B1F4-6458DA5DEA30}" type="presParOf" srcId="{27A2A4C9-B5AC-46EA-AC22-00938E3A2A28}" destId="{B46921E6-E9B6-4172-AE76-2D01113DE251}" srcOrd="0" destOrd="0" presId="urn:microsoft.com/office/officeart/2005/8/layout/radial1"/>
    <dgm:cxn modelId="{142A5CE1-2847-41F1-879C-224B2E3D822A}" type="presParOf" srcId="{BC3BBD56-B5CC-4714-95B6-098C70F46C70}" destId="{0064A8EA-C005-44A7-9780-5121344BEB4A}" srcOrd="2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B75780-C690-4EA5-8790-3461CC69C2D2}">
      <dsp:nvSpPr>
        <dsp:cNvPr id="0" name=""/>
        <dsp:cNvSpPr/>
      </dsp:nvSpPr>
      <dsp:spPr>
        <a:xfrm>
          <a:off x="2937758" y="655667"/>
          <a:ext cx="1744738" cy="1744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Courts</a:t>
          </a:r>
        </a:p>
      </dsp:txBody>
      <dsp:txXfrm>
        <a:off x="2937758" y="655667"/>
        <a:ext cx="1744738" cy="1744738"/>
      </dsp:txXfrm>
    </dsp:sp>
    <dsp:sp modelId="{71C2BB0B-1B8D-4783-94EB-AA00CDEF3870}">
      <dsp:nvSpPr>
        <dsp:cNvPr id="0" name=""/>
        <dsp:cNvSpPr/>
      </dsp:nvSpPr>
      <dsp:spPr>
        <a:xfrm>
          <a:off x="277233" y="311584"/>
          <a:ext cx="4128657" cy="4128657"/>
        </a:xfrm>
        <a:prstGeom prst="circularArrow">
          <a:avLst>
            <a:gd name="adj1" fmla="val 8241"/>
            <a:gd name="adj2" fmla="val 575443"/>
            <a:gd name="adj3" fmla="val 2966940"/>
            <a:gd name="adj4" fmla="val 49655"/>
            <a:gd name="adj5" fmla="val 9614"/>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DEAD9A-DCDF-4730-98BA-7D710617AAE8}">
      <dsp:nvSpPr>
        <dsp:cNvPr id="0" name=""/>
        <dsp:cNvSpPr/>
      </dsp:nvSpPr>
      <dsp:spPr>
        <a:xfrm>
          <a:off x="1469193" y="3199296"/>
          <a:ext cx="1744738" cy="1744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Probation,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CPS, &amp;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Corrections</a:t>
          </a:r>
        </a:p>
      </dsp:txBody>
      <dsp:txXfrm>
        <a:off x="1469193" y="3199296"/>
        <a:ext cx="1744738" cy="1744738"/>
      </dsp:txXfrm>
    </dsp:sp>
    <dsp:sp modelId="{C3074F05-29DA-4C7A-80A8-BAD5AB21A29E}">
      <dsp:nvSpPr>
        <dsp:cNvPr id="0" name=""/>
        <dsp:cNvSpPr/>
      </dsp:nvSpPr>
      <dsp:spPr>
        <a:xfrm>
          <a:off x="277233" y="311584"/>
          <a:ext cx="4128657" cy="4128657"/>
        </a:xfrm>
        <a:prstGeom prst="circularArrow">
          <a:avLst>
            <a:gd name="adj1" fmla="val 8241"/>
            <a:gd name="adj2" fmla="val 575443"/>
            <a:gd name="adj3" fmla="val 10174902"/>
            <a:gd name="adj4" fmla="val 7257617"/>
            <a:gd name="adj5" fmla="val 9614"/>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00855C0-AC45-4963-8086-275F21F64F2C}">
      <dsp:nvSpPr>
        <dsp:cNvPr id="0" name=""/>
        <dsp:cNvSpPr/>
      </dsp:nvSpPr>
      <dsp:spPr>
        <a:xfrm>
          <a:off x="628" y="655667"/>
          <a:ext cx="1744738" cy="17447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210" tIns="29210" rIns="29210" bIns="292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Treatment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&amp;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300" b="1" i="0" u="none" strike="noStrike" kern="1200" cap="none" normalizeH="0" baseline="0" smtClean="0">
              <a:ln>
                <a:noFill/>
              </a:ln>
              <a:solidFill>
                <a:schemeClr val="tx1"/>
              </a:solidFill>
              <a:effectLst/>
              <a:latin typeface="Arial" charset="0"/>
              <a:cs typeface="Arial" charset="0"/>
            </a:rPr>
            <a:t>Intervention</a:t>
          </a:r>
        </a:p>
      </dsp:txBody>
      <dsp:txXfrm>
        <a:off x="628" y="655667"/>
        <a:ext cx="1744738" cy="1744738"/>
      </dsp:txXfrm>
    </dsp:sp>
    <dsp:sp modelId="{1219AC26-30CF-4903-B73B-76B333E9E05D}">
      <dsp:nvSpPr>
        <dsp:cNvPr id="0" name=""/>
        <dsp:cNvSpPr/>
      </dsp:nvSpPr>
      <dsp:spPr>
        <a:xfrm>
          <a:off x="277233" y="311584"/>
          <a:ext cx="4128657" cy="4128657"/>
        </a:xfrm>
        <a:prstGeom prst="circularArrow">
          <a:avLst>
            <a:gd name="adj1" fmla="val 8241"/>
            <a:gd name="adj2" fmla="val 575443"/>
            <a:gd name="adj3" fmla="val 16859603"/>
            <a:gd name="adj4" fmla="val 14964955"/>
            <a:gd name="adj5" fmla="val 9614"/>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A792C5-45DF-48C7-A6E3-36E6F3BD03BB}" type="datetimeFigureOut">
              <a:rPr lang="en-US" smtClean="0"/>
              <a:pPr/>
              <a:t>27/11/13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B0A65D-F297-4D9B-8095-C4FA0A056EBE}" type="slidenum">
              <a:rPr lang="en-US" smtClean="0"/>
              <a:pPr/>
              <a:t>‹#›</a:t>
            </a:fld>
            <a:endParaRPr lang="en-US"/>
          </a:p>
        </p:txBody>
      </p:sp>
    </p:spTree>
    <p:extLst>
      <p:ext uri="{BB962C8B-B14F-4D97-AF65-F5344CB8AC3E}">
        <p14:creationId xmlns:p14="http://schemas.microsoft.com/office/powerpoint/2010/main" val="3423249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endParaRPr lang="en-US" smtClean="0"/>
          </a:p>
        </p:txBody>
      </p:sp>
      <p:sp>
        <p:nvSpPr>
          <p:cNvPr id="98308" name="Slide Number Placeholder 3"/>
          <p:cNvSpPr>
            <a:spLocks noGrp="1"/>
          </p:cNvSpPr>
          <p:nvPr>
            <p:ph type="sldNum" sz="quarter" idx="5"/>
          </p:nvPr>
        </p:nvSpPr>
        <p:spPr>
          <a:noFill/>
        </p:spPr>
        <p:txBody>
          <a:bodyPr/>
          <a:lstStyle/>
          <a:p>
            <a:fld id="{7354935C-8BED-4657-9B43-3EB281C4F8DB}" type="slidenum">
              <a:rPr lang="en-US" smtClean="0"/>
              <a:pPr/>
              <a:t>2</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pPr eaLnBrk="1" hangingPunct="1"/>
            <a:endParaRPr lang="en-US" smtClean="0"/>
          </a:p>
        </p:txBody>
      </p:sp>
      <p:sp>
        <p:nvSpPr>
          <p:cNvPr id="100356" name="Slide Number Placeholder 3"/>
          <p:cNvSpPr>
            <a:spLocks noGrp="1"/>
          </p:cNvSpPr>
          <p:nvPr>
            <p:ph type="sldNum" sz="quarter" idx="5"/>
          </p:nvPr>
        </p:nvSpPr>
        <p:spPr>
          <a:noFill/>
        </p:spPr>
        <p:txBody>
          <a:bodyPr/>
          <a:lstStyle/>
          <a:p>
            <a:fld id="{80FD05B3-1E80-4E7D-83E0-E2DD56CFE82E}"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p:spPr>
        <p:txBody>
          <a:bodyPr/>
          <a:lstStyle/>
          <a:p>
            <a:endParaRPr lang="en-US" smtClean="0"/>
          </a:p>
        </p:txBody>
      </p:sp>
      <p:sp>
        <p:nvSpPr>
          <p:cNvPr id="134148" name="Slide Number Placeholder 3"/>
          <p:cNvSpPr>
            <a:spLocks noGrp="1"/>
          </p:cNvSpPr>
          <p:nvPr>
            <p:ph type="sldNum" sz="quarter" idx="5"/>
          </p:nvPr>
        </p:nvSpPr>
        <p:spPr>
          <a:noFill/>
        </p:spPr>
        <p:txBody>
          <a:bodyPr/>
          <a:lstStyle/>
          <a:p>
            <a:fld id="{617A869A-0BD3-4B44-8E3C-49DAD6D95CE9}"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p:spPr>
        <p:txBody>
          <a:bodyPr/>
          <a:lstStyle/>
          <a:p>
            <a:endParaRPr lang="en-US" smtClean="0"/>
          </a:p>
        </p:txBody>
      </p:sp>
      <p:sp>
        <p:nvSpPr>
          <p:cNvPr id="135172" name="Slide Number Placeholder 3"/>
          <p:cNvSpPr>
            <a:spLocks noGrp="1"/>
          </p:cNvSpPr>
          <p:nvPr>
            <p:ph type="sldNum" sz="quarter" idx="5"/>
          </p:nvPr>
        </p:nvSpPr>
        <p:spPr>
          <a:noFill/>
        </p:spPr>
        <p:txBody>
          <a:bodyPr/>
          <a:lstStyle/>
          <a:p>
            <a:fld id="{D88E696E-7FAF-42B8-84B2-171ACD6830FD}" type="slidenum">
              <a:rPr lang="en-US" smtClean="0"/>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A6A2AE2F-2AE4-4416-9905-11557D5D2906}" type="slidenum">
              <a:rPr lang="en-US" smtClean="0"/>
              <a:pPr/>
              <a:t>16</a:t>
            </a:fld>
            <a:endParaRPr lang="en-US" dirty="0" smtClean="0"/>
          </a:p>
        </p:txBody>
      </p:sp>
      <p:sp>
        <p:nvSpPr>
          <p:cNvPr id="161795" name="Rectangle 2"/>
          <p:cNvSpPr>
            <a:spLocks noGrp="1" noRot="1" noChangeAspect="1" noChangeArrowheads="1" noTextEdit="1"/>
          </p:cNvSpPr>
          <p:nvPr>
            <p:ph type="sldImg"/>
          </p:nvPr>
        </p:nvSpPr>
        <p:spPr>
          <a:xfrm>
            <a:off x="1144588" y="685800"/>
            <a:ext cx="4572000" cy="3429000"/>
          </a:xfrm>
          <a:ln/>
        </p:spPr>
      </p:sp>
      <p:sp>
        <p:nvSpPr>
          <p:cNvPr id="161796" name="Rectangle 3"/>
          <p:cNvSpPr>
            <a:spLocks noGrp="1" noChangeArrowheads="1"/>
          </p:cNvSpPr>
          <p:nvPr>
            <p:ph type="body" idx="1"/>
          </p:nvPr>
        </p:nvSpPr>
        <p:spPr>
          <a:noFill/>
          <a:ln/>
        </p:spPr>
        <p:txBody>
          <a:bodyPr/>
          <a:lstStyle/>
          <a:p>
            <a:pPr eaLnBrk="1" hangingPunct="1"/>
            <a:r>
              <a:rPr lang="en-US" dirty="0" smtClean="0"/>
              <a:t>As of 12.31.02</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Kevin Foley SA Treasurer and Deputy Premier</a:t>
            </a:r>
            <a:r>
              <a:rPr lang="en-US" baseline="0" dirty="0" smtClean="0"/>
              <a:t> said </a:t>
            </a:r>
            <a:r>
              <a:rPr lang="en-US" baseline="0" dirty="0" err="1" smtClean="0"/>
              <a:t>th</a:t>
            </a:r>
            <a:r>
              <a:rPr lang="en-US" baseline="0" dirty="0" smtClean="0"/>
              <a:t> way to address jail reform was to rack ‘em, pack ‘em, and stack ‘em</a:t>
            </a:r>
            <a:endParaRPr lang="en-US" dirty="0" smtClean="0"/>
          </a:p>
          <a:p>
            <a:pPr eaLnBrk="1" hangingPunct="1">
              <a:spcBef>
                <a:spcPct val="0"/>
              </a:spcBef>
            </a:pPr>
            <a:endParaRPr lang="en-US" dirty="0" smtClean="0"/>
          </a:p>
          <a:p>
            <a:pPr eaLnBrk="1" hangingPunct="1">
              <a:spcBef>
                <a:spcPct val="0"/>
              </a:spcBef>
            </a:pPr>
            <a:r>
              <a:rPr lang="en-US" dirty="0" smtClean="0"/>
              <a:t>No cell</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817642-CD85-4E8B-AE6F-C865CDFFBB52}"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835CD9-7718-4846-B892-4F1B9FFBA4DD}"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5DC88A1-BD86-4424-AF82-7D5CFB67B908}" type="slidenum">
              <a:rPr lang="en-US" smtClean="0"/>
              <a:pPr>
                <a:defRPr/>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835CD9-7718-4846-B892-4F1B9FFBA4DD}"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835CD9-7718-4846-B892-4F1B9FFBA4DD}" type="slidenum">
              <a:rPr lang="en-US" smtClean="0"/>
              <a:pPr/>
              <a:t>25</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8A09B82-BD93-4BFA-89DB-91BFAB240FFD}" type="slidenum">
              <a:rPr lang="en-US" smtClean="0"/>
              <a:pPr>
                <a:defRPr/>
              </a:pPr>
              <a:t>28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p:spPr>
        <p:txBody>
          <a:bodyPr/>
          <a:lstStyle/>
          <a:p>
            <a:pPr eaLnBrk="1" hangingPunct="1"/>
            <a:endParaRPr lang="en-US" smtClean="0"/>
          </a:p>
        </p:txBody>
      </p:sp>
      <p:sp>
        <p:nvSpPr>
          <p:cNvPr id="112644" name="Slide Number Placeholder 3"/>
          <p:cNvSpPr>
            <a:spLocks noGrp="1"/>
          </p:cNvSpPr>
          <p:nvPr>
            <p:ph type="sldNum" sz="quarter" idx="5"/>
          </p:nvPr>
        </p:nvSpPr>
        <p:spPr>
          <a:noFill/>
        </p:spPr>
        <p:txBody>
          <a:bodyPr/>
          <a:lstStyle/>
          <a:p>
            <a:fld id="{EB084E49-40A7-41BD-8E7B-00EBD2C3BDF6}" type="slidenum">
              <a:rPr lang="en-US" smtClean="0"/>
              <a:pPr/>
              <a:t>3</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0309CF-3AEB-471A-96C0-DD6963256428}" type="slidenum">
              <a:rPr lang="en-US" smtClean="0"/>
              <a:pPr/>
              <a:t>36</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a:ln/>
        </p:spPr>
      </p:sp>
      <p:sp>
        <p:nvSpPr>
          <p:cNvPr id="225283" name="Notes Placeholder 2"/>
          <p:cNvSpPr>
            <a:spLocks noGrp="1"/>
          </p:cNvSpPr>
          <p:nvPr>
            <p:ph type="body" idx="1"/>
          </p:nvPr>
        </p:nvSpPr>
        <p:spPr>
          <a:noFill/>
          <a:ln/>
        </p:spPr>
        <p:txBody>
          <a:bodyPr/>
          <a:lstStyle/>
          <a:p>
            <a:pPr eaLnBrk="1" hangingPunct="1"/>
            <a:endParaRPr lang="en-US" smtClean="0"/>
          </a:p>
        </p:txBody>
      </p:sp>
      <p:sp>
        <p:nvSpPr>
          <p:cNvPr id="225284" name="Slide Number Placeholder 3"/>
          <p:cNvSpPr>
            <a:spLocks noGrp="1"/>
          </p:cNvSpPr>
          <p:nvPr>
            <p:ph type="sldNum" sz="quarter" idx="5"/>
          </p:nvPr>
        </p:nvSpPr>
        <p:spPr>
          <a:noFill/>
        </p:spPr>
        <p:txBody>
          <a:bodyPr/>
          <a:lstStyle/>
          <a:p>
            <a:fld id="{C47452A2-620A-474A-A6ED-BB28EAC2069A}" type="slidenum">
              <a:rPr lang="en-US" smtClean="0"/>
              <a:pPr/>
              <a:t>38</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a:solidFill>
              <a:srgbClr val="000000"/>
            </a:solidFill>
            <a:miter lim="800000"/>
          </a:ln>
        </p:spPr>
      </p:sp>
      <p:sp>
        <p:nvSpPr>
          <p:cNvPr id="76803" name="Notes Placeholder 2"/>
          <p:cNvSpPr>
            <a:spLocks noGrp="1"/>
          </p:cNvSpPr>
          <p:nvPr>
            <p:ph type="body" idx="1"/>
          </p:nvPr>
        </p:nvSpPr>
        <p:spPr>
          <a:noFill/>
          <a:ln/>
        </p:spPr>
        <p:txBody>
          <a:bodyPr/>
          <a:lstStyle/>
          <a:p>
            <a:pPr eaLnBrk="1" hangingPunct="1"/>
            <a:endParaRPr lang="en-US" smtClean="0">
              <a:latin typeface="Times New Roman" charset="0"/>
            </a:endParaRPr>
          </a:p>
        </p:txBody>
      </p:sp>
      <p:sp>
        <p:nvSpPr>
          <p:cNvPr id="76804" name="Slide Number Placeholder 3"/>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lstStyle/>
          <a:p>
            <a:fld id="{19EA1808-62C6-47D7-87BA-A5FE89360BEA}" type="slidenum">
              <a:rPr lang="en-US"/>
              <a:pPr/>
              <a:t>52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5AAE247-3FAB-43A8-BB78-782874D59220}" type="slidenum">
              <a:rPr lang="en-US"/>
              <a:pPr>
                <a:defRPr/>
              </a:pPr>
              <a:t>4</a:t>
            </a:fld>
            <a:endParaRPr lang="en-US"/>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pPr eaLnBrk="1" hangingPunct="1"/>
            <a:endParaRPr lang="en-US" smtClean="0"/>
          </a:p>
        </p:txBody>
      </p:sp>
      <p:sp>
        <p:nvSpPr>
          <p:cNvPr id="103428" name="Slide Number Placeholder 3"/>
          <p:cNvSpPr>
            <a:spLocks noGrp="1"/>
          </p:cNvSpPr>
          <p:nvPr>
            <p:ph type="sldNum" sz="quarter" idx="5"/>
          </p:nvPr>
        </p:nvSpPr>
        <p:spPr>
          <a:noFill/>
        </p:spPr>
        <p:txBody>
          <a:bodyPr/>
          <a:lstStyle/>
          <a:p>
            <a:fld id="{3DD6B6BA-D260-4644-AA2B-5C17BF34767F}"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D5119D0-68B1-4754-BB35-761CC031D03C}" type="slidenum">
              <a:rPr lang="en-US"/>
              <a:pPr>
                <a:defRPr/>
              </a:pPr>
              <a:t>6</a:t>
            </a:fld>
            <a:endParaRPr lang="en-US"/>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0F0F335-3BDF-4F76-8737-D822F2735629}" type="slidenum">
              <a:rPr lang="en-US"/>
              <a:pPr>
                <a:defRPr/>
              </a:pPr>
              <a:t>7</a:t>
            </a:fld>
            <a:endParaRPr lang="en-US"/>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7"/>
          <p:cNvSpPr>
            <a:spLocks noGrp="1" noChangeArrowheads="1"/>
          </p:cNvSpPr>
          <p:nvPr>
            <p:ph type="sldNum" sz="quarter" idx="5"/>
          </p:nvPr>
        </p:nvSpPr>
        <p:spPr>
          <a:noFill/>
        </p:spPr>
        <p:txBody>
          <a:bodyPr/>
          <a:lstStyle/>
          <a:p>
            <a:fld id="{1D7E637E-62DB-413A-9AD1-2CFB4DA19825}" type="slidenum">
              <a:rPr lang="en-US" smtClean="0"/>
              <a:pPr/>
              <a:t>8</a:t>
            </a:fld>
            <a:endParaRPr lang="en-US" smtClean="0"/>
          </a:p>
        </p:txBody>
      </p:sp>
      <p:sp>
        <p:nvSpPr>
          <p:cNvPr id="238595" name="Rectangle 2"/>
          <p:cNvSpPr>
            <a:spLocks noGrp="1" noRot="1" noChangeAspect="1" noChangeArrowheads="1" noTextEdit="1"/>
          </p:cNvSpPr>
          <p:nvPr>
            <p:ph type="sldImg"/>
          </p:nvPr>
        </p:nvSpPr>
        <p:spPr>
          <a:ln/>
        </p:spPr>
      </p:sp>
      <p:sp>
        <p:nvSpPr>
          <p:cNvPr id="238596"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14F175D-E6BB-46BF-89E6-AA6F362176FC}"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pPr eaLnBrk="1" hangingPunct="1"/>
            <a:endParaRPr lang="en-US" smtClean="0"/>
          </a:p>
        </p:txBody>
      </p:sp>
      <p:sp>
        <p:nvSpPr>
          <p:cNvPr id="99332" name="Slide Number Placeholder 3"/>
          <p:cNvSpPr>
            <a:spLocks noGrp="1"/>
          </p:cNvSpPr>
          <p:nvPr>
            <p:ph type="sldNum" sz="quarter" idx="5"/>
          </p:nvPr>
        </p:nvSpPr>
        <p:spPr>
          <a:noFill/>
        </p:spPr>
        <p:txBody>
          <a:bodyPr/>
          <a:lstStyle/>
          <a:p>
            <a:fld id="{08DF74B4-95FA-411A-8BD2-293A8D90C7F6}"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0F8D43D0-D375-4479-9324-2192D4B7EC79}" type="datetimeFigureOut">
              <a:rPr lang="en-US" smtClean="0"/>
              <a:pPr/>
              <a:t>27/11/13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29822-9B57-4E71-B957-7174E975EBE6}"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8D43D0-D375-4479-9324-2192D4B7EC79}" type="datetimeFigureOut">
              <a:rPr lang="en-US" smtClean="0"/>
              <a:pPr/>
              <a:t>27/11/13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8D43D0-D375-4479-9324-2192D4B7EC79}" type="datetimeFigureOut">
              <a:rPr lang="en-US" smtClean="0"/>
              <a:pPr/>
              <a:t>27/11/13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762000" y="1905000"/>
            <a:ext cx="7696200" cy="40386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916246-BF23-484D-8F29-305F37C011D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86300" y="1905000"/>
            <a:ext cx="3771900" cy="40386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6E0BBC-59A8-43B0-93D2-D62F79CFB70D}"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696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762000" y="1905000"/>
            <a:ext cx="3771900" cy="4038600"/>
          </a:xfrm>
        </p:spPr>
        <p:txBody>
          <a:bodyPr/>
          <a:lstStyle/>
          <a:p>
            <a:pPr lvl="0"/>
            <a:r>
              <a:rPr lang="en-US" noProof="0" dirty="0" smtClean="0"/>
              <a:t>Click icon to add clip art</a:t>
            </a:r>
          </a:p>
        </p:txBody>
      </p:sp>
      <p:sp>
        <p:nvSpPr>
          <p:cNvPr id="4" name="Text Placeholder 3"/>
          <p:cNvSpPr>
            <a:spLocks noGrp="1"/>
          </p:cNvSpPr>
          <p:nvPr>
            <p:ph type="body" sz="half" idx="2"/>
          </p:nvPr>
        </p:nvSpPr>
        <p:spPr>
          <a:xfrm>
            <a:off x="4686300" y="1905000"/>
            <a:ext cx="37719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3581400" y="6305550"/>
            <a:ext cx="2133600" cy="476250"/>
          </a:xfrm>
          <a:prstGeom prst="rect">
            <a:avLst/>
          </a:prstGeom>
          <a:ln/>
        </p:spPr>
        <p:txBody>
          <a:bodyPr/>
          <a:lstStyle>
            <a:lvl1pPr>
              <a:defRPr/>
            </a:lvl1pPr>
          </a:lstStyle>
          <a:p>
            <a:pPr>
              <a:defRPr/>
            </a:pPr>
            <a:endParaRPr lang="en-US" dirty="0"/>
          </a:p>
        </p:txBody>
      </p:sp>
      <p:sp>
        <p:nvSpPr>
          <p:cNvPr id="6" name="Footer Placeholder 5"/>
          <p:cNvSpPr>
            <a:spLocks noGrp="1" noChangeArrowheads="1"/>
          </p:cNvSpPr>
          <p:nvPr>
            <p:ph type="ftr" sz="quarter" idx="11"/>
          </p:nvPr>
        </p:nvSpPr>
        <p:spPr>
          <a:xfrm>
            <a:off x="5715000" y="6305550"/>
            <a:ext cx="2895600" cy="476250"/>
          </a:xfrm>
          <a:prstGeom prst="rect">
            <a:avLst/>
          </a:prstGeom>
          <a:ln/>
        </p:spPr>
        <p:txBody>
          <a:bodyPr/>
          <a:lstStyle>
            <a:lvl1pPr>
              <a:defRPr/>
            </a:lvl1pPr>
          </a:lstStyle>
          <a:p>
            <a:pPr>
              <a:defRPr/>
            </a:pPr>
            <a:endParaRPr lang="en-US" dirty="0"/>
          </a:p>
        </p:txBody>
      </p:sp>
      <p:sp>
        <p:nvSpPr>
          <p:cNvPr id="7" name="Slide Number Placeholder 6"/>
          <p:cNvSpPr>
            <a:spLocks noGrp="1" noChangeArrowheads="1"/>
          </p:cNvSpPr>
          <p:nvPr>
            <p:ph type="sldNum" sz="quarter" idx="12"/>
          </p:nvPr>
        </p:nvSpPr>
        <p:spPr>
          <a:xfrm>
            <a:off x="8613648" y="6305550"/>
            <a:ext cx="457200" cy="476250"/>
          </a:xfrm>
          <a:prstGeom prst="rect">
            <a:avLst/>
          </a:prstGeom>
          <a:ln/>
        </p:spPr>
        <p:txBody>
          <a:bodyPr/>
          <a:lstStyle>
            <a:lvl1pPr>
              <a:defRPr/>
            </a:lvl1pPr>
          </a:lstStyle>
          <a:p>
            <a:pPr>
              <a:defRPr/>
            </a:pPr>
            <a:fld id="{A99B2903-B895-4FAF-8DD3-F5FE260D071C}" type="slidenum">
              <a:rPr lang="en-US" smtClean="0"/>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3638"/>
            <a:ext cx="2133600" cy="457200"/>
          </a:xfrm>
          <a:prstGeom prst="rect">
            <a:avLst/>
          </a:prstGeom>
          <a:ln/>
        </p:spPr>
        <p:txBody>
          <a:bodyPr/>
          <a:lstStyle>
            <a:lvl1pPr>
              <a:defRPr/>
            </a:lvl1pPr>
          </a:lstStyle>
          <a:p>
            <a:fld id="{EE2568B0-A966-424E-969A-4B6013C8BA55}" type="datetimeFigureOut">
              <a:rPr lang="en-US" smtClean="0"/>
              <a:pPr/>
              <a:t>27/11/13</a:t>
            </a:fld>
            <a:endParaRPr lang="en-US" dirty="0"/>
          </a:p>
        </p:txBody>
      </p:sp>
      <p:sp>
        <p:nvSpPr>
          <p:cNvPr id="6" name="Footer Placeholder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endParaRPr lang="en-US" dirty="0"/>
          </a:p>
        </p:txBody>
      </p:sp>
      <p:sp>
        <p:nvSpPr>
          <p:cNvPr id="7" name="Slide Number Placeholder 6"/>
          <p:cNvSpPr>
            <a:spLocks noGrp="1" noChangeArrowheads="1"/>
          </p:cNvSpPr>
          <p:nvPr>
            <p:ph type="sldNum" sz="quarter" idx="12"/>
          </p:nvPr>
        </p:nvSpPr>
        <p:spPr>
          <a:xfrm>
            <a:off x="6553200" y="6243638"/>
            <a:ext cx="2133600" cy="457200"/>
          </a:xfrm>
          <a:prstGeom prst="rect">
            <a:avLst/>
          </a:prstGeom>
          <a:ln/>
        </p:spPr>
        <p:txBody>
          <a:bodyPr/>
          <a:lstStyle>
            <a:lvl1pPr>
              <a:defRPr/>
            </a:lvl1pPr>
          </a:lstStyle>
          <a:p>
            <a:fld id="{E3BFE7E2-E165-42B0-8930-1D22B4E53DC8}"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8D43D0-D375-4479-9324-2192D4B7EC79}" type="datetimeFigureOut">
              <a:rPr lang="en-US" smtClean="0"/>
              <a:pPr/>
              <a:t>27/11/13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F8D43D0-D375-4479-9324-2192D4B7EC79}" type="datetimeFigureOut">
              <a:rPr lang="en-US" smtClean="0"/>
              <a:pPr/>
              <a:t>27/11/13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E29822-9B57-4E71-B957-7174E975EBE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8D43D0-D375-4479-9324-2192D4B7EC79}" type="datetimeFigureOut">
              <a:rPr lang="en-US" smtClean="0"/>
              <a:pPr/>
              <a:t>27/11/13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F8D43D0-D375-4479-9324-2192D4B7EC79}" type="datetimeFigureOut">
              <a:rPr lang="en-US" smtClean="0"/>
              <a:pPr/>
              <a:t>27/11/13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8D43D0-D375-4479-9324-2192D4B7EC79}" type="datetimeFigureOut">
              <a:rPr lang="en-US" smtClean="0"/>
              <a:pPr/>
              <a:t>27/11/13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D43D0-D375-4479-9324-2192D4B7EC79}" type="datetimeFigureOut">
              <a:rPr lang="en-US" smtClean="0"/>
              <a:pPr/>
              <a:t>27/11/13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E29822-9B57-4E71-B957-7174E975EB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8D43D0-D375-4479-9324-2192D4B7EC79}" type="datetimeFigureOut">
              <a:rPr lang="en-US" smtClean="0"/>
              <a:pPr/>
              <a:t>27/11/13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E29822-9B57-4E71-B957-7174E975EBE6}"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0F8D43D0-D375-4479-9324-2192D4B7EC79}" type="datetimeFigureOut">
              <a:rPr lang="en-US" smtClean="0"/>
              <a:pPr/>
              <a:t>27/11/13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7E29822-9B57-4E71-B957-7174E975EBE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0F8D43D0-D375-4479-9324-2192D4B7EC79}" type="datetimeFigureOut">
              <a:rPr lang="en-US" smtClean="0"/>
              <a:pPr/>
              <a:t>27/11/13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7E29822-9B57-4E71-B957-7174E975EBE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www.courtinfo.ca.gov/programs/collab/background.ht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5.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gif"/><Relationship Id="rId3" Type="http://schemas.openxmlformats.org/officeDocument/2006/relationships/image" Target="../media/image1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1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05930"/>
            <a:ext cx="9144000" cy="1470025"/>
          </a:xfrm>
        </p:spPr>
        <p:txBody>
          <a:bodyPr>
            <a:normAutofit fontScale="90000"/>
          </a:bodyPr>
          <a:lstStyle/>
          <a:p>
            <a:r>
              <a:rPr lang="en-US" dirty="0" smtClean="0"/>
              <a:t>Black, White or Grey:</a:t>
            </a:r>
            <a:br>
              <a:rPr lang="en-US" dirty="0" smtClean="0"/>
            </a:br>
            <a:r>
              <a:rPr lang="en-US" dirty="0" smtClean="0"/>
              <a:t>Therapeutic Jurisprudence and </a:t>
            </a:r>
            <a:br>
              <a:rPr lang="en-US" dirty="0" smtClean="0"/>
            </a:br>
            <a:r>
              <a:rPr lang="en-US" dirty="0" smtClean="0"/>
              <a:t>Solution-Focused Courts</a:t>
            </a:r>
            <a:endParaRPr lang="en-US" dirty="0"/>
          </a:p>
        </p:txBody>
      </p:sp>
      <p:sp>
        <p:nvSpPr>
          <p:cNvPr id="3" name="Subtitle 2"/>
          <p:cNvSpPr>
            <a:spLocks noGrp="1"/>
          </p:cNvSpPr>
          <p:nvPr>
            <p:ph type="subTitle" idx="1"/>
          </p:nvPr>
        </p:nvSpPr>
        <p:spPr>
          <a:xfrm>
            <a:off x="685800" y="3605784"/>
            <a:ext cx="8077200" cy="1499616"/>
          </a:xfrm>
        </p:spPr>
        <p:txBody>
          <a:bodyPr>
            <a:normAutofit/>
          </a:bodyPr>
          <a:lstStyle/>
          <a:p>
            <a:r>
              <a:rPr lang="en-US" dirty="0" smtClean="0"/>
              <a:t>Hon. Peggy Fulton Hora</a:t>
            </a:r>
          </a:p>
          <a:p>
            <a:r>
              <a:rPr lang="en-US" dirty="0" smtClean="0"/>
              <a:t>Judge of the Superior Court of California (Ret.)</a:t>
            </a:r>
          </a:p>
          <a:p>
            <a:r>
              <a:rPr lang="en-US" dirty="0" smtClean="0"/>
              <a:t>Community Legal Centres Tasmania</a:t>
            </a:r>
          </a:p>
          <a:p>
            <a:r>
              <a:rPr lang="en-US" dirty="0" smtClean="0"/>
              <a:t>14-15 November 2013</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What’s in a name?</a:t>
            </a:r>
          </a:p>
        </p:txBody>
      </p:sp>
      <p:sp>
        <p:nvSpPr>
          <p:cNvPr id="7171" name="Content Placeholder 2"/>
          <p:cNvSpPr>
            <a:spLocks noGrp="1"/>
          </p:cNvSpPr>
          <p:nvPr>
            <p:ph idx="1"/>
          </p:nvPr>
        </p:nvSpPr>
        <p:spPr/>
        <p:txBody>
          <a:bodyPr/>
          <a:lstStyle/>
          <a:p>
            <a:pPr eaLnBrk="1" hangingPunct="1"/>
            <a:r>
              <a:rPr lang="en-US" dirty="0" smtClean="0"/>
              <a:t>Drug court</a:t>
            </a:r>
          </a:p>
          <a:p>
            <a:pPr eaLnBrk="1" hangingPunct="1"/>
            <a:r>
              <a:rPr lang="en-US" dirty="0" smtClean="0"/>
              <a:t>Drug treatment court</a:t>
            </a:r>
          </a:p>
          <a:p>
            <a:pPr eaLnBrk="1" hangingPunct="1"/>
            <a:r>
              <a:rPr lang="en-US" dirty="0" smtClean="0"/>
              <a:t>Sobriety court</a:t>
            </a:r>
          </a:p>
          <a:p>
            <a:pPr eaLnBrk="1" hangingPunct="1"/>
            <a:r>
              <a:rPr lang="en-US" dirty="0" smtClean="0"/>
              <a:t>DWI court</a:t>
            </a:r>
          </a:p>
          <a:p>
            <a:pPr eaLnBrk="1" hangingPunct="1"/>
            <a:r>
              <a:rPr lang="en-US" dirty="0" smtClean="0"/>
              <a:t>Healing-to-Wellness court</a:t>
            </a:r>
          </a:p>
          <a:p>
            <a:pPr eaLnBrk="1" hangingPunct="1"/>
            <a:r>
              <a:rPr lang="en-US" dirty="0" smtClean="0"/>
              <a:t>Family treatment court</a:t>
            </a:r>
          </a:p>
          <a:p>
            <a:pPr eaLnBrk="1" hangingPunct="1"/>
            <a:r>
              <a:rPr lang="en-US" dirty="0" smtClean="0"/>
              <a:t>Collaborative court (CA)</a:t>
            </a:r>
          </a:p>
          <a:p>
            <a:pPr eaLnBrk="1" hangingPunct="1"/>
            <a:r>
              <a:rPr lang="en-US" dirty="0" smtClean="0"/>
              <a:t>Non-Adversarial Justice (HI)</a:t>
            </a:r>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52400" y="274638"/>
            <a:ext cx="8839200" cy="1143000"/>
          </a:xfrm>
        </p:spPr>
        <p:txBody>
          <a:bodyPr>
            <a:normAutofit fontScale="90000"/>
          </a:bodyPr>
          <a:lstStyle/>
          <a:p>
            <a:pPr algn="ctr" eaLnBrk="1" hangingPunct="1"/>
            <a:r>
              <a:rPr lang="en-US" b="1" dirty="0" smtClean="0"/>
              <a:t>Solution-Focused Courts in Australia</a:t>
            </a:r>
          </a:p>
        </p:txBody>
      </p:sp>
      <p:sp>
        <p:nvSpPr>
          <p:cNvPr id="8195" name="Content Placeholder 2"/>
          <p:cNvSpPr>
            <a:spLocks noGrp="1"/>
          </p:cNvSpPr>
          <p:nvPr>
            <p:ph idx="1"/>
          </p:nvPr>
        </p:nvSpPr>
        <p:spPr/>
        <p:txBody>
          <a:bodyPr>
            <a:normAutofit/>
          </a:bodyPr>
          <a:lstStyle/>
          <a:p>
            <a:pPr eaLnBrk="1" hangingPunct="1"/>
            <a:r>
              <a:rPr lang="en-US" sz="2800" dirty="0" smtClean="0"/>
              <a:t>The processes the court uses to develop solutions--therapeutic, inclusive of participants and the court team--and in the concept of the solution that is being sought--addressing underlying issues and promoting an ability to lead a constructive, happy and law-abiding life in the community. </a:t>
            </a:r>
          </a:p>
          <a:p>
            <a:pPr eaLnBrk="1" hangingPunct="1">
              <a:buFont typeface="Wingdings" pitchFamily="2" charset="2"/>
              <a:buNone/>
            </a:pPr>
            <a:endParaRPr lang="en-US" sz="1400" dirty="0" smtClean="0"/>
          </a:p>
          <a:p>
            <a:pPr>
              <a:buNone/>
            </a:pPr>
            <a:r>
              <a:rPr lang="en-US" sz="1400" dirty="0" smtClean="0"/>
              <a:t>Michael </a:t>
            </a:r>
            <a:r>
              <a:rPr lang="en-US" sz="1400" dirty="0" err="1" smtClean="0"/>
              <a:t>King,“Solution</a:t>
            </a:r>
            <a:r>
              <a:rPr lang="en-US" sz="1400" dirty="0" smtClean="0"/>
              <a:t>-Focused Judging Benchbook,” Monash U. ,Melbourne AU (2009)</a:t>
            </a:r>
            <a:r>
              <a:rPr lang="en-US" dirty="0" smtClean="0"/>
              <a:t/>
            </a:r>
            <a:br>
              <a:rPr lang="en-US" dirty="0" smtClean="0"/>
            </a:br>
            <a:r>
              <a:rPr lang="en-US" dirty="0" smtClean="0"/>
              <a:t/>
            </a:r>
            <a:br>
              <a:rPr lang="en-US" dirty="0" smtClean="0"/>
            </a:b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normAutofit fontScale="90000"/>
          </a:bodyPr>
          <a:lstStyle/>
          <a:p>
            <a:r>
              <a:rPr lang="en-US" smtClean="0"/>
              <a:t>Shared Principles of Collaborative Courts (CA)</a:t>
            </a:r>
          </a:p>
        </p:txBody>
      </p:sp>
      <p:sp>
        <p:nvSpPr>
          <p:cNvPr id="39939" name="Content Placeholder 2"/>
          <p:cNvSpPr>
            <a:spLocks noGrp="1"/>
          </p:cNvSpPr>
          <p:nvPr>
            <p:ph idx="1"/>
          </p:nvPr>
        </p:nvSpPr>
        <p:spPr/>
        <p:txBody>
          <a:bodyPr/>
          <a:lstStyle/>
          <a:p>
            <a:r>
              <a:rPr lang="en-US" dirty="0" smtClean="0"/>
              <a:t>Problem-solving focus</a:t>
            </a:r>
          </a:p>
          <a:p>
            <a:r>
              <a:rPr lang="en-US" dirty="0" smtClean="0"/>
              <a:t>Proactive judicial role</a:t>
            </a:r>
          </a:p>
          <a:p>
            <a:r>
              <a:rPr lang="en-US" dirty="0" smtClean="0"/>
              <a:t>Less adversarial, team approach</a:t>
            </a:r>
          </a:p>
          <a:p>
            <a:r>
              <a:rPr lang="en-US" dirty="0" smtClean="0"/>
              <a:t>Integration of tx and social services</a:t>
            </a:r>
          </a:p>
          <a:p>
            <a:r>
              <a:rPr lang="en-US" dirty="0" smtClean="0"/>
              <a:t>Enhanced access to information</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lstStyle/>
          <a:p>
            <a:r>
              <a:rPr lang="en-US" dirty="0" smtClean="0"/>
              <a:t>Ongoing judicial supervision</a:t>
            </a:r>
          </a:p>
          <a:p>
            <a:r>
              <a:rPr lang="en-US" dirty="0" smtClean="0"/>
              <a:t>Use of sanctions and incentives</a:t>
            </a:r>
          </a:p>
          <a:p>
            <a:r>
              <a:rPr lang="en-US" dirty="0" smtClean="0"/>
              <a:t>Direct interaction between litigants and judge</a:t>
            </a:r>
          </a:p>
          <a:p>
            <a:r>
              <a:rPr lang="en-US" b="1" dirty="0" smtClean="0">
                <a:solidFill>
                  <a:srgbClr val="FF0000"/>
                </a:solidFill>
              </a:rPr>
              <a:t>Community outreach</a:t>
            </a:r>
          </a:p>
          <a:p>
            <a:endParaRPr lang="en-US" dirty="0" smtClean="0"/>
          </a:p>
          <a:p>
            <a:endParaRPr lang="en-US" dirty="0" smtClean="0"/>
          </a:p>
          <a:p>
            <a:endParaRPr lang="en-US" dirty="0" smtClean="0"/>
          </a:p>
          <a:p>
            <a:r>
              <a:rPr lang="en-US" sz="1400" dirty="0" smtClean="0"/>
              <a:t>Adapted from “Components of Collaborative Justice Courts,” Judicial Council of California, Administrative Office of the Courts, </a:t>
            </a:r>
            <a:r>
              <a:rPr lang="en-US" sz="1400" dirty="0" smtClean="0">
                <a:solidFill>
                  <a:srgbClr val="002060"/>
                </a:solidFill>
                <a:hlinkClick r:id="rId3"/>
              </a:rPr>
              <a:t>http://www.courtinfo.ca.gov/programs/collab/background.htm</a:t>
            </a:r>
            <a:r>
              <a:rPr lang="en-US" sz="1400" dirty="0" smtClean="0">
                <a:solidFill>
                  <a:srgbClr val="002060"/>
                </a:solidFill>
              </a:rPr>
              <a:t>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“Tough on Crime”</a:t>
            </a:r>
            <a:endParaRPr lang="en-US" dirty="0"/>
          </a:p>
        </p:txBody>
      </p:sp>
      <p:pic>
        <p:nvPicPr>
          <p:cNvPr id="8" name="Content Placeholder 7" descr="three strikes3.jpg"/>
          <p:cNvPicPr>
            <a:picLocks noGrp="1" noChangeAspect="1"/>
          </p:cNvPicPr>
          <p:nvPr>
            <p:ph idx="1"/>
          </p:nvPr>
        </p:nvPicPr>
        <p:blipFill>
          <a:blip r:embed="rId2" cstate="print"/>
          <a:stretch>
            <a:fillRect/>
          </a:stretch>
        </p:blipFill>
        <p:spPr>
          <a:xfrm>
            <a:off x="1295400" y="2209800"/>
            <a:ext cx="5930570" cy="3946525"/>
          </a:xfrm>
        </p:spPr>
      </p:pic>
      <p:sp>
        <p:nvSpPr>
          <p:cNvPr id="9" name="TextBox 8"/>
          <p:cNvSpPr txBox="1"/>
          <p:nvPr/>
        </p:nvSpPr>
        <p:spPr>
          <a:xfrm>
            <a:off x="2133600" y="6324600"/>
            <a:ext cx="4766369" cy="369332"/>
          </a:xfrm>
          <a:prstGeom prst="rect">
            <a:avLst/>
          </a:prstGeom>
          <a:noFill/>
        </p:spPr>
        <p:txBody>
          <a:bodyPr wrap="none" rtlCol="0">
            <a:spAutoFit/>
          </a:bodyPr>
          <a:lstStyle/>
          <a:p>
            <a:r>
              <a:rPr lang="en-US" dirty="0" smtClean="0"/>
              <a:t>State prison population up 700% over 1970-2010</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Strikes in California</a:t>
            </a:r>
            <a:endParaRPr lang="en-US" dirty="0"/>
          </a:p>
        </p:txBody>
      </p:sp>
      <p:sp>
        <p:nvSpPr>
          <p:cNvPr id="3" name="Content Placeholder 2"/>
          <p:cNvSpPr>
            <a:spLocks noGrp="1"/>
          </p:cNvSpPr>
          <p:nvPr>
            <p:ph idx="1"/>
          </p:nvPr>
        </p:nvSpPr>
        <p:spPr/>
        <p:txBody>
          <a:bodyPr/>
          <a:lstStyle/>
          <a:p>
            <a:r>
              <a:rPr lang="en-US" dirty="0" smtClean="0"/>
              <a:t>Violent felony</a:t>
            </a:r>
          </a:p>
          <a:p>
            <a:r>
              <a:rPr lang="en-US" dirty="0" smtClean="0"/>
              <a:t>“Serious” felony</a:t>
            </a:r>
          </a:p>
          <a:p>
            <a:r>
              <a:rPr lang="en-US" dirty="0" smtClean="0"/>
              <a:t>Third strike = </a:t>
            </a:r>
            <a:r>
              <a:rPr lang="en-US" u="sng" dirty="0" smtClean="0"/>
              <a:t>any</a:t>
            </a:r>
            <a:r>
              <a:rPr lang="en-US" dirty="0" smtClean="0"/>
              <a:t> felony including “wobblers”</a:t>
            </a:r>
          </a:p>
          <a:p>
            <a:endParaRPr lang="en-US" dirty="0" smtClean="0"/>
          </a:p>
          <a:p>
            <a:r>
              <a:rPr lang="en-US" dirty="0" smtClean="0"/>
              <a:t>25 years to life</a:t>
            </a:r>
          </a:p>
          <a:p>
            <a:endParaRPr lang="en-US" dirty="0" smtClean="0"/>
          </a:p>
          <a:p>
            <a:r>
              <a:rPr lang="en-US" dirty="0" smtClean="0"/>
              <a:t>Modified last year.  Change supported by prison guards’ union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dirty="0" smtClean="0"/>
              <a:t>When jail is the only answer:</a:t>
            </a:r>
          </a:p>
        </p:txBody>
      </p:sp>
      <p:pic>
        <p:nvPicPr>
          <p:cNvPr id="490500" name="Picture 4" descr="bs00285_"/>
          <p:cNvPicPr>
            <a:picLocks noGrp="1" noChangeAspect="1" noChangeArrowheads="1"/>
          </p:cNvPicPr>
          <p:nvPr>
            <p:ph type="clipArt" sz="half" idx="1"/>
          </p:nvPr>
        </p:nvPicPr>
        <p:blipFill>
          <a:blip r:embed="rId3" cstate="print"/>
          <a:srcRect/>
          <a:stretch>
            <a:fillRect/>
          </a:stretch>
        </p:blipFill>
        <p:spPr>
          <a:xfrm>
            <a:off x="457200" y="1917700"/>
            <a:ext cx="4033838" cy="3895725"/>
          </a:xfrm>
        </p:spPr>
      </p:pic>
      <p:sp>
        <p:nvSpPr>
          <p:cNvPr id="490499" name="Rectangle 3"/>
          <p:cNvSpPr>
            <a:spLocks noGrp="1" noChangeArrowheads="1"/>
          </p:cNvSpPr>
          <p:nvPr>
            <p:ph type="body" sz="half" idx="2"/>
          </p:nvPr>
        </p:nvSpPr>
        <p:spPr>
          <a:xfrm>
            <a:off x="4648200" y="1600200"/>
            <a:ext cx="4033838" cy="5410200"/>
          </a:xfrm>
        </p:spPr>
        <p:txBody>
          <a:bodyPr>
            <a:normAutofit/>
          </a:bodyPr>
          <a:lstStyle/>
          <a:p>
            <a:pPr eaLnBrk="1" hangingPunct="1">
              <a:lnSpc>
                <a:spcPct val="80000"/>
              </a:lnSpc>
            </a:pPr>
            <a:r>
              <a:rPr lang="en-US" sz="2800" dirty="0" smtClean="0"/>
              <a:t>U.S. jail and prison population is 2.3 million as of 2008</a:t>
            </a:r>
          </a:p>
          <a:p>
            <a:pPr eaLnBrk="1" hangingPunct="1">
              <a:lnSpc>
                <a:spcPct val="80000"/>
              </a:lnSpc>
            </a:pPr>
            <a:r>
              <a:rPr lang="en-US" sz="2800" dirty="0" smtClean="0"/>
              <a:t>Four times population of Tasmania </a:t>
            </a:r>
          </a:p>
          <a:p>
            <a:pPr eaLnBrk="1" hangingPunct="1">
              <a:lnSpc>
                <a:spcPct val="80000"/>
              </a:lnSpc>
            </a:pPr>
            <a:r>
              <a:rPr lang="en-US" sz="2800" dirty="0" smtClean="0"/>
              <a:t>5% of the world’s population; 25-50% prisoners</a:t>
            </a:r>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endParaRPr lang="en-US" sz="1200" dirty="0" smtClean="0"/>
          </a:p>
          <a:p>
            <a:pPr eaLnBrk="1" hangingPunct="1">
              <a:lnSpc>
                <a:spcPct val="80000"/>
              </a:lnSpc>
              <a:buFont typeface="Wingdings" pitchFamily="2" charset="2"/>
              <a:buNone/>
            </a:pPr>
            <a:r>
              <a:rPr lang="en-US" sz="1200" dirty="0" smtClean="0"/>
              <a:t>“Life After Prison Can Be Deadly, a Study Finds,” </a:t>
            </a:r>
            <a:r>
              <a:rPr lang="en-US" sz="1200" i="1" dirty="0" smtClean="0"/>
              <a:t>The New York Times, </a:t>
            </a:r>
            <a:r>
              <a:rPr lang="en-US" sz="1200" dirty="0" smtClean="0"/>
              <a:t>Jan. 11, 2007 p. A23</a:t>
            </a:r>
          </a:p>
          <a:p>
            <a:pPr eaLnBrk="1" hangingPunct="1">
              <a:lnSpc>
                <a:spcPct val="80000"/>
              </a:lnSpc>
              <a:buFont typeface="Wingdings" pitchFamily="2" charset="2"/>
              <a:buNone/>
            </a:pPr>
            <a:r>
              <a:rPr lang="en-US" sz="1200" i="1" dirty="0" smtClean="0"/>
              <a:t>“Inmate Count in U.S. Dwarfs Other Nations’,” </a:t>
            </a:r>
            <a:r>
              <a:rPr lang="en-US" sz="1200" dirty="0" smtClean="0"/>
              <a:t>The New York Times, April 23, 2008 p. 1</a:t>
            </a:r>
          </a:p>
          <a:p>
            <a:pPr eaLnBrk="1" hangingPunct="1">
              <a:lnSpc>
                <a:spcPct val="80000"/>
              </a:lnSpc>
              <a:buFont typeface="Wingdings" pitchFamily="2" charset="2"/>
              <a:buNone/>
            </a:pPr>
            <a:r>
              <a:rPr lang="en-US" sz="1200" dirty="0" smtClean="0"/>
              <a:t> “U.S. Prison Population Rises Despite a Drop in 20 States,” NYTimes Dec. 9, 2009 p. A22</a:t>
            </a:r>
          </a:p>
        </p:txBody>
      </p:sp>
    </p:spTree>
  </p:cSld>
  <p:clrMapOvr>
    <a:masterClrMapping/>
  </p:clrMapOvr>
  <p:transition xmlns:p14="http://schemas.microsoft.com/office/powerpoint/2010/main">
    <p:zoom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90499">
                                            <p:txEl>
                                              <p:pRg st="9" end="9"/>
                                            </p:txEl>
                                          </p:spTgt>
                                        </p:tgtEl>
                                        <p:attrNameLst>
                                          <p:attrName>style.visibility</p:attrName>
                                        </p:attrNameLst>
                                      </p:cBhvr>
                                      <p:to>
                                        <p:strVal val="visible"/>
                                      </p:to>
                                    </p:set>
                                    <p:anim calcmode="lin" valueType="num">
                                      <p:cBhvr additive="base">
                                        <p:cTn id="7" dur="500" fill="hold"/>
                                        <p:tgtEl>
                                          <p:spTgt spid="490499">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0499">
                                            <p:txEl>
                                              <p:pRg st="9" end="9"/>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90499">
                                            <p:txEl>
                                              <p:pRg st="10" end="10"/>
                                            </p:txEl>
                                          </p:spTgt>
                                        </p:tgtEl>
                                        <p:attrNameLst>
                                          <p:attrName>style.visibility</p:attrName>
                                        </p:attrNameLst>
                                      </p:cBhvr>
                                      <p:to>
                                        <p:strVal val="visible"/>
                                      </p:to>
                                    </p:set>
                                    <p:anim calcmode="lin" valueType="num">
                                      <p:cBhvr additive="base">
                                        <p:cTn id="11" dur="500" fill="hold"/>
                                        <p:tgtEl>
                                          <p:spTgt spid="490499">
                                            <p:txEl>
                                              <p:pRg st="10" end="1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90499">
                                            <p:txEl>
                                              <p:pRg st="10" end="1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90499">
                                            <p:txEl>
                                              <p:pRg st="11" end="11"/>
                                            </p:txEl>
                                          </p:spTgt>
                                        </p:tgtEl>
                                        <p:attrNameLst>
                                          <p:attrName>style.visibility</p:attrName>
                                        </p:attrNameLst>
                                      </p:cBhvr>
                                      <p:to>
                                        <p:strVal val="visible"/>
                                      </p:to>
                                    </p:set>
                                    <p:anim calcmode="lin" valueType="num">
                                      <p:cBhvr additive="base">
                                        <p:cTn id="15" dur="500" fill="hold"/>
                                        <p:tgtEl>
                                          <p:spTgt spid="490499">
                                            <p:txEl>
                                              <p:pRg st="11" end="1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90499">
                                            <p:txEl>
                                              <p:pRg st="11" end="1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0499">
                                            <p:txEl>
                                              <p:pRg st="9" end="9"/>
                                            </p:txEl>
                                          </p:spTgt>
                                        </p:tgtEl>
                                        <p:attrNameLst>
                                          <p:attrName>style.visibility</p:attrName>
                                        </p:attrNameLst>
                                      </p:cBhvr>
                                      <p:to>
                                        <p:strVal val="visible"/>
                                      </p:to>
                                    </p:set>
                                    <p:anim calcmode="lin" valueType="num">
                                      <p:cBhvr additive="base">
                                        <p:cTn id="19" dur="500" fill="hold"/>
                                        <p:tgtEl>
                                          <p:spTgt spid="490499">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90499">
                                            <p:txEl>
                                              <p:pRg st="9" end="9"/>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90499">
                                            <p:txEl>
                                              <p:pRg st="10" end="10"/>
                                            </p:txEl>
                                          </p:spTgt>
                                        </p:tgtEl>
                                        <p:attrNameLst>
                                          <p:attrName>style.visibility</p:attrName>
                                        </p:attrNameLst>
                                      </p:cBhvr>
                                      <p:to>
                                        <p:strVal val="visible"/>
                                      </p:to>
                                    </p:set>
                                    <p:anim calcmode="lin" valueType="num">
                                      <p:cBhvr additive="base">
                                        <p:cTn id="23" dur="500" fill="hold"/>
                                        <p:tgtEl>
                                          <p:spTgt spid="490499">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90499">
                                            <p:txEl>
                                              <p:pRg st="10" end="1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90499">
                                            <p:txEl>
                                              <p:pRg st="11" end="11"/>
                                            </p:txEl>
                                          </p:spTgt>
                                        </p:tgtEl>
                                        <p:attrNameLst>
                                          <p:attrName>style.visibility</p:attrName>
                                        </p:attrNameLst>
                                      </p:cBhvr>
                                      <p:to>
                                        <p:strVal val="visible"/>
                                      </p:to>
                                    </p:set>
                                    <p:anim calcmode="lin" valueType="num">
                                      <p:cBhvr additive="base">
                                        <p:cTn id="27" dur="500" fill="hold"/>
                                        <p:tgtEl>
                                          <p:spTgt spid="490499">
                                            <p:txEl>
                                              <p:pRg st="11" end="1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90499">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lipArt Placeholder 4" descr="Probation.jpg"/>
          <p:cNvPicPr>
            <a:picLocks noGrp="1" noChangeAspect="1"/>
          </p:cNvPicPr>
          <p:nvPr>
            <p:ph type="clipArt" sz="half" idx="1"/>
          </p:nvPr>
        </p:nvPicPr>
        <p:blipFill>
          <a:blip r:embed="rId2" cstate="print"/>
          <a:stretch>
            <a:fillRect/>
          </a:stretch>
        </p:blipFill>
        <p:spPr>
          <a:xfrm>
            <a:off x="685800" y="2286000"/>
            <a:ext cx="3530499" cy="3071812"/>
          </a:xfrm>
        </p:spPr>
      </p:pic>
      <p:sp>
        <p:nvSpPr>
          <p:cNvPr id="4" name="Text Placeholder 3"/>
          <p:cNvSpPr>
            <a:spLocks noGrp="1"/>
          </p:cNvSpPr>
          <p:nvPr>
            <p:ph type="body" sz="half" idx="2"/>
          </p:nvPr>
        </p:nvSpPr>
        <p:spPr>
          <a:xfrm>
            <a:off x="4686300" y="1905000"/>
            <a:ext cx="3771900" cy="4724400"/>
          </a:xfrm>
        </p:spPr>
        <p:txBody>
          <a:bodyPr>
            <a:normAutofit lnSpcReduction="10000"/>
          </a:bodyPr>
          <a:lstStyle/>
          <a:p>
            <a:r>
              <a:rPr lang="en-US" dirty="0" smtClean="0"/>
              <a:t>1:133 Americans incarcerated</a:t>
            </a:r>
          </a:p>
          <a:p>
            <a:r>
              <a:rPr lang="en-US" dirty="0" smtClean="0"/>
              <a:t> In 2009, 5.1 million</a:t>
            </a:r>
          </a:p>
          <a:p>
            <a:r>
              <a:rPr lang="en-US" dirty="0" smtClean="0"/>
              <a:t>(1: 45) adults in the United States—was under some form of criminal justice supervision in the community</a:t>
            </a:r>
            <a:endParaRPr lang="en-US" dirty="0" smtClean="0">
              <a:solidFill>
                <a:schemeClr val="tx2">
                  <a:lumMod val="50000"/>
                </a:schemeClr>
              </a:solidFill>
            </a:endParaRPr>
          </a:p>
          <a:p>
            <a:endParaRPr lang="en-US" sz="14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Disparate Impact</a:t>
            </a:r>
            <a:endParaRPr lang="en-AU" dirty="0"/>
          </a:p>
        </p:txBody>
      </p:sp>
      <p:sp>
        <p:nvSpPr>
          <p:cNvPr id="6" name="Content Placeholder 5"/>
          <p:cNvSpPr>
            <a:spLocks noGrp="1"/>
          </p:cNvSpPr>
          <p:nvPr>
            <p:ph idx="1"/>
          </p:nvPr>
        </p:nvSpPr>
        <p:spPr/>
        <p:txBody>
          <a:bodyPr/>
          <a:lstStyle/>
          <a:p>
            <a:r>
              <a:rPr lang="en-US" dirty="0"/>
              <a:t>1:4 young, African American men incarcerated,  on parole or </a:t>
            </a:r>
            <a:r>
              <a:rPr lang="en-US" dirty="0" smtClean="0"/>
              <a:t>probation</a:t>
            </a:r>
          </a:p>
          <a:p>
            <a:r>
              <a:rPr lang="en-US" dirty="0" smtClean="0"/>
              <a:t>91% of Louisiana prisoners serving LWOP </a:t>
            </a:r>
            <a:r>
              <a:rPr lang="en-US" smtClean="0"/>
              <a:t>for non-violent </a:t>
            </a:r>
            <a:r>
              <a:rPr lang="en-US" dirty="0" smtClean="0"/>
              <a:t>crimes are African American</a:t>
            </a:r>
            <a:endParaRPr lang="en-US" dirty="0"/>
          </a:p>
          <a:p>
            <a:endParaRPr lang="en-AU" dirty="0"/>
          </a:p>
        </p:txBody>
      </p:sp>
    </p:spTree>
    <p:extLst>
      <p:ext uri="{BB962C8B-B14F-4D97-AF65-F5344CB8AC3E}">
        <p14:creationId xmlns:p14="http://schemas.microsoft.com/office/powerpoint/2010/main" val="37764412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3"/>
          <p:cNvSpPr txBox="1">
            <a:spLocks noChangeArrowheads="1"/>
          </p:cNvSpPr>
          <p:nvPr/>
        </p:nvSpPr>
        <p:spPr bwMode="auto">
          <a:xfrm>
            <a:off x="1066800" y="762000"/>
            <a:ext cx="8077200" cy="646113"/>
          </a:xfrm>
          <a:prstGeom prst="rect">
            <a:avLst/>
          </a:prstGeom>
          <a:noFill/>
          <a:ln w="9525">
            <a:noFill/>
            <a:miter lim="800000"/>
            <a:headEnd/>
            <a:tailEnd/>
          </a:ln>
        </p:spPr>
        <p:txBody>
          <a:bodyPr>
            <a:spAutoFit/>
          </a:bodyPr>
          <a:lstStyle/>
          <a:p>
            <a:pPr>
              <a:spcBef>
                <a:spcPct val="50000"/>
              </a:spcBef>
            </a:pPr>
            <a:r>
              <a:rPr lang="en-AU" sz="3600" b="1" dirty="0">
                <a:solidFill>
                  <a:schemeClr val="accent1"/>
                </a:solidFill>
                <a:latin typeface="Tahoma" pitchFamily="34" charset="0"/>
              </a:rPr>
              <a:t>Largest mental hospital in U.S.?</a:t>
            </a:r>
          </a:p>
        </p:txBody>
      </p:sp>
      <p:sp>
        <p:nvSpPr>
          <p:cNvPr id="10243" name="Line 6"/>
          <p:cNvSpPr>
            <a:spLocks noChangeShapeType="1"/>
          </p:cNvSpPr>
          <p:nvPr/>
        </p:nvSpPr>
        <p:spPr bwMode="auto">
          <a:xfrm>
            <a:off x="1143000" y="1447800"/>
            <a:ext cx="7162800" cy="0"/>
          </a:xfrm>
          <a:prstGeom prst="line">
            <a:avLst/>
          </a:prstGeom>
          <a:noFill/>
          <a:ln w="9525">
            <a:solidFill>
              <a:srgbClr val="FF6600"/>
            </a:solidFill>
            <a:round/>
            <a:headEnd/>
            <a:tailEnd/>
          </a:ln>
        </p:spPr>
        <p:txBody>
          <a:bodyPr/>
          <a:lstStyle/>
          <a:p>
            <a:endParaRPr lang="en-US" dirty="0"/>
          </a:p>
        </p:txBody>
      </p:sp>
      <p:pic>
        <p:nvPicPr>
          <p:cNvPr id="18436" name="Picture 5" descr="Stack 'em.jpg"/>
          <p:cNvPicPr>
            <a:picLocks noChangeAspect="1"/>
          </p:cNvPicPr>
          <p:nvPr/>
        </p:nvPicPr>
        <p:blipFill>
          <a:blip r:embed="rId3" cstate="print"/>
          <a:srcRect/>
          <a:stretch>
            <a:fillRect/>
          </a:stretch>
        </p:blipFill>
        <p:spPr bwMode="auto">
          <a:xfrm>
            <a:off x="1981200" y="2057400"/>
            <a:ext cx="5410200" cy="4057650"/>
          </a:xfrm>
          <a:prstGeom prst="rect">
            <a:avLst/>
          </a:prstGeom>
          <a:noFill/>
          <a:ln w="9525">
            <a:noFill/>
            <a:miter lim="800000"/>
            <a:headEnd/>
            <a:tailEnd/>
          </a:ln>
        </p:spPr>
      </p:pic>
      <p:sp>
        <p:nvSpPr>
          <p:cNvPr id="6" name="TextBox 5"/>
          <p:cNvSpPr txBox="1">
            <a:spLocks noChangeArrowheads="1"/>
          </p:cNvSpPr>
          <p:nvPr/>
        </p:nvSpPr>
        <p:spPr bwMode="auto">
          <a:xfrm>
            <a:off x="1981200" y="1676400"/>
            <a:ext cx="5410200" cy="369888"/>
          </a:xfrm>
          <a:prstGeom prst="rect">
            <a:avLst/>
          </a:prstGeom>
          <a:noFill/>
          <a:ln w="9525">
            <a:noFill/>
            <a:miter lim="800000"/>
            <a:headEnd/>
            <a:tailEnd/>
          </a:ln>
        </p:spPr>
        <p:txBody>
          <a:bodyPr wrap="square">
            <a:spAutoFit/>
          </a:bodyPr>
          <a:lstStyle/>
          <a:p>
            <a:pPr algn="ctr"/>
            <a:r>
              <a:rPr lang="en-US" dirty="0">
                <a:latin typeface="Gill Sans MT" pitchFamily="34" charset="0"/>
              </a:rPr>
              <a:t>Los Angeles County Jail with 3,000 MI inmates every day</a:t>
            </a:r>
          </a:p>
        </p:txBody>
      </p:sp>
      <p:sp>
        <p:nvSpPr>
          <p:cNvPr id="10246" name="TextBox 6"/>
          <p:cNvSpPr txBox="1">
            <a:spLocks noChangeArrowheads="1"/>
          </p:cNvSpPr>
          <p:nvPr/>
        </p:nvSpPr>
        <p:spPr bwMode="auto">
          <a:xfrm>
            <a:off x="990600" y="6400800"/>
            <a:ext cx="8153400" cy="307975"/>
          </a:xfrm>
          <a:prstGeom prst="rect">
            <a:avLst/>
          </a:prstGeom>
          <a:noFill/>
          <a:ln w="9525">
            <a:noFill/>
            <a:miter lim="800000"/>
            <a:headEnd/>
            <a:tailEnd/>
          </a:ln>
        </p:spPr>
        <p:txBody>
          <a:bodyPr>
            <a:spAutoFit/>
          </a:bodyPr>
          <a:lstStyle/>
          <a:p>
            <a:r>
              <a:rPr lang="en-US" sz="1400" dirty="0">
                <a:latin typeface="Gill Sans MT" pitchFamily="34" charset="0"/>
              </a:rPr>
              <a:t>Earley, Pete</a:t>
            </a:r>
            <a:r>
              <a:rPr lang="en-US" sz="1400" i="1" dirty="0">
                <a:latin typeface="Gill Sans MT" pitchFamily="34" charset="0"/>
              </a:rPr>
              <a:t>, Crazy: A Father's Search Through America's Mental Health Madness </a:t>
            </a:r>
            <a:r>
              <a:rPr lang="en-US" sz="1400" dirty="0">
                <a:latin typeface="Gill Sans MT" pitchFamily="34" charset="0"/>
              </a:rPr>
              <a:t>(Putnam, 2006)</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a:xfrm>
            <a:off x="762000" y="152400"/>
            <a:ext cx="7696200" cy="1143000"/>
          </a:xfrm>
        </p:spPr>
        <p:txBody>
          <a:bodyPr>
            <a:normAutofit fontScale="90000"/>
          </a:bodyPr>
          <a:lstStyle/>
          <a:p>
            <a:r>
              <a:rPr lang="en-US" dirty="0" smtClean="0"/>
              <a:t>Judge Sonia Sotomayor, a judge with “empathy” and “heart.”</a:t>
            </a:r>
          </a:p>
        </p:txBody>
      </p:sp>
      <p:pic>
        <p:nvPicPr>
          <p:cNvPr id="6147" name="Content Placeholder 8" descr="sonia-sotomayor-265.jpg"/>
          <p:cNvPicPr>
            <a:picLocks noGrp="1" noChangeAspect="1"/>
          </p:cNvPicPr>
          <p:nvPr>
            <p:ph type="dgm" idx="1"/>
          </p:nvPr>
        </p:nvPicPr>
        <p:blipFill>
          <a:blip r:embed="rId3" cstate="print"/>
          <a:srcRect/>
          <a:stretch>
            <a:fillRect/>
          </a:stretch>
        </p:blipFill>
        <p:spPr>
          <a:xfrm>
            <a:off x="2938463" y="2286000"/>
            <a:ext cx="3343275" cy="2441575"/>
          </a:xfrm>
        </p:spPr>
      </p:pic>
      <p:sp>
        <p:nvSpPr>
          <p:cNvPr id="6148" name="TextBox 3"/>
          <p:cNvSpPr txBox="1">
            <a:spLocks noChangeArrowheads="1"/>
          </p:cNvSpPr>
          <p:nvPr/>
        </p:nvSpPr>
        <p:spPr bwMode="auto">
          <a:xfrm>
            <a:off x="457200" y="5410200"/>
            <a:ext cx="8305800" cy="923925"/>
          </a:xfrm>
          <a:prstGeom prst="rect">
            <a:avLst/>
          </a:prstGeom>
          <a:noFill/>
          <a:ln w="9525">
            <a:noFill/>
            <a:miter lim="800000"/>
            <a:headEnd/>
            <a:tailEnd/>
          </a:ln>
        </p:spPr>
        <p:txBody>
          <a:bodyPr>
            <a:spAutoFit/>
          </a:bodyPr>
          <a:lstStyle/>
          <a:p>
            <a:r>
              <a:rPr lang="en-US"/>
              <a:t>“The safe thing to do is to sit on the bench and administer justice.  The risky thing to do is to balance mercy with justice, compassion with rules.”  Judge Juanita Stedman</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Inmates with mental illness</a:t>
            </a:r>
            <a:endParaRPr lang="en-US" dirty="0"/>
          </a:p>
        </p:txBody>
      </p:sp>
      <p:sp>
        <p:nvSpPr>
          <p:cNvPr id="3" name="Content Placeholder 2"/>
          <p:cNvSpPr>
            <a:spLocks noGrp="1"/>
          </p:cNvSpPr>
          <p:nvPr>
            <p:ph idx="1"/>
          </p:nvPr>
        </p:nvSpPr>
        <p:spPr/>
        <p:txBody>
          <a:bodyPr/>
          <a:lstStyle/>
          <a:p>
            <a:r>
              <a:rPr lang="en-US" dirty="0" smtClean="0"/>
              <a:t>30% of California’s prison population has a mental illness</a:t>
            </a:r>
          </a:p>
          <a:p>
            <a:r>
              <a:rPr lang="en-US" dirty="0" smtClean="0"/>
              <a:t>About the population of Darwin</a:t>
            </a:r>
          </a:p>
          <a:p>
            <a:r>
              <a:rPr lang="en-US" dirty="0" smtClean="0"/>
              <a:t>Prison costs in California </a:t>
            </a:r>
            <a:r>
              <a:rPr lang="en-US" dirty="0" err="1" smtClean="0"/>
              <a:t>U.S.$8.6</a:t>
            </a:r>
            <a:r>
              <a:rPr lang="en-US" dirty="0" smtClean="0"/>
              <a:t> billion annually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Tasmanian prisoners?</a:t>
            </a:r>
            <a:endParaRPr lang="en-US" dirty="0"/>
          </a:p>
        </p:txBody>
      </p:sp>
      <p:pic>
        <p:nvPicPr>
          <p:cNvPr id="7" name="Content Placeholder 6" descr="who are you.jpg"/>
          <p:cNvPicPr>
            <a:picLocks noGrp="1" noChangeAspect="1"/>
          </p:cNvPicPr>
          <p:nvPr>
            <p:ph sz="half" idx="1"/>
          </p:nvPr>
        </p:nvPicPr>
        <p:blipFill>
          <a:blip r:embed="rId3" cstate="print"/>
          <a:stretch>
            <a:fillRect/>
          </a:stretch>
        </p:blipFill>
        <p:spPr>
          <a:xfrm>
            <a:off x="457200" y="2474476"/>
            <a:ext cx="4038600" cy="2707124"/>
          </a:xfrm>
        </p:spPr>
      </p:pic>
      <p:sp>
        <p:nvSpPr>
          <p:cNvPr id="6" name="Content Placeholder 5"/>
          <p:cNvSpPr>
            <a:spLocks noGrp="1"/>
          </p:cNvSpPr>
          <p:nvPr>
            <p:ph sz="half" idx="2"/>
          </p:nvPr>
        </p:nvSpPr>
        <p:spPr>
          <a:xfrm>
            <a:off x="4648200" y="1447800"/>
            <a:ext cx="4038600" cy="4953000"/>
          </a:xfrm>
        </p:spPr>
        <p:txBody>
          <a:bodyPr/>
          <a:lstStyle/>
          <a:p>
            <a:pPr marL="514350" indent="-514350">
              <a:buFont typeface="Wingdings" pitchFamily="2" charset="2"/>
              <a:buChar char="ü"/>
            </a:pPr>
            <a:r>
              <a:rPr lang="en-US" dirty="0" smtClean="0"/>
              <a:t>They are overwhelmingly young, male, poorly educated, unemployed and have high rates of mental illness, substance abuse, disability and chronic disease.</a:t>
            </a:r>
          </a:p>
          <a:p>
            <a:pPr marL="514350" indent="-514350">
              <a:buFont typeface="Wingdings" pitchFamily="2" charset="2"/>
              <a:buChar char="ü"/>
            </a:pPr>
            <a:r>
              <a:rPr lang="en-US" dirty="0" smtClean="0"/>
              <a:t>About 1,700 people per year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accent1"/>
                </a:solidFill>
              </a:rPr>
              <a:t>Australian Institute of Criminology Drug Use Monitoring in Australia</a:t>
            </a:r>
          </a:p>
        </p:txBody>
      </p:sp>
      <p:sp>
        <p:nvSpPr>
          <p:cNvPr id="25603" name="Content Placeholder 2"/>
          <p:cNvSpPr>
            <a:spLocks noGrp="1"/>
          </p:cNvSpPr>
          <p:nvPr>
            <p:ph idx="1"/>
          </p:nvPr>
        </p:nvSpPr>
        <p:spPr>
          <a:xfrm>
            <a:off x="457200" y="1600200"/>
            <a:ext cx="7467600" cy="4873625"/>
          </a:xfrm>
        </p:spPr>
        <p:txBody>
          <a:bodyPr>
            <a:normAutofit/>
          </a:bodyPr>
          <a:lstStyle/>
          <a:p>
            <a:pPr eaLnBrk="1" hangingPunct="1"/>
            <a:r>
              <a:rPr lang="en-US" sz="3200" dirty="0" smtClean="0"/>
              <a:t>Arrestees with “heavy alcohol” abuse (&gt;5 drinks/day) ¾ men and 2/3 women</a:t>
            </a:r>
          </a:p>
          <a:p>
            <a:pPr eaLnBrk="1" hangingPunct="1"/>
            <a:r>
              <a:rPr lang="en-US" sz="3200" dirty="0" smtClean="0"/>
              <a:t>Alcohol abusers also tested positive </a:t>
            </a:r>
            <a:r>
              <a:rPr lang="en-US" sz="3200" smtClean="0"/>
              <a:t>for other drugs </a:t>
            </a:r>
            <a:r>
              <a:rPr lang="en-US" sz="3200" dirty="0" smtClean="0"/>
              <a:t>(65%) and about ¼ (23%) tested positive for two or more drugs</a:t>
            </a:r>
          </a:p>
          <a:p>
            <a:pPr eaLnBrk="1" hangingPunct="1"/>
            <a:r>
              <a:rPr lang="en-US" sz="3200" dirty="0" smtClean="0"/>
              <a:t>At time of arrest 48% of offenders were positive for drugs and 15% were looking for drugs</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5200" cy="1154097"/>
          </a:xfrm>
        </p:spPr>
        <p:txBody>
          <a:bodyPr/>
          <a:lstStyle/>
          <a:p>
            <a:r>
              <a:rPr lang="en-US" dirty="0" smtClean="0"/>
              <a:t>Tasmanian prisoner profile</a:t>
            </a:r>
            <a:endParaRPr lang="en-US" dirty="0"/>
          </a:p>
        </p:txBody>
      </p:sp>
      <p:sp>
        <p:nvSpPr>
          <p:cNvPr id="3" name="Content Placeholder 2"/>
          <p:cNvSpPr>
            <a:spLocks noGrp="1"/>
          </p:cNvSpPr>
          <p:nvPr>
            <p:ph idx="1"/>
          </p:nvPr>
        </p:nvSpPr>
        <p:spPr>
          <a:xfrm>
            <a:off x="914400" y="1600200"/>
            <a:ext cx="7315200" cy="4088167"/>
          </a:xfrm>
        </p:spPr>
        <p:txBody>
          <a:bodyPr>
            <a:normAutofit/>
          </a:bodyPr>
          <a:lstStyle/>
          <a:p>
            <a:r>
              <a:rPr lang="en-US" sz="2800" dirty="0" smtClean="0"/>
              <a:t>&gt;60% of those entering prison identify </a:t>
            </a:r>
            <a:r>
              <a:rPr lang="en-US" sz="2800" b="1" dirty="0" smtClean="0">
                <a:solidFill>
                  <a:srgbClr val="FF0000"/>
                </a:solidFill>
              </a:rPr>
              <a:t>alcohol and other drugs </a:t>
            </a:r>
            <a:r>
              <a:rPr lang="en-US" sz="2800" dirty="0" smtClean="0"/>
              <a:t>as a significant contributor to  their offending</a:t>
            </a:r>
          </a:p>
          <a:p>
            <a:r>
              <a:rPr lang="en-US" sz="2800" dirty="0" smtClean="0"/>
              <a:t>~75% of prisoners have a substance abuse and </a:t>
            </a:r>
            <a:r>
              <a:rPr lang="en-US" sz="2800" b="1" dirty="0" smtClean="0">
                <a:solidFill>
                  <a:srgbClr val="FF0000"/>
                </a:solidFill>
              </a:rPr>
              <a:t>co-occurring mental health disorder</a:t>
            </a:r>
          </a:p>
          <a:p>
            <a:r>
              <a:rPr lang="en-US" sz="2800" dirty="0" smtClean="0"/>
              <a:t>Ten separate prison admissions is not uncommon</a:t>
            </a:r>
          </a:p>
          <a:p>
            <a:endParaRPr lang="en-US" sz="2800" dirty="0" smtClean="0"/>
          </a:p>
          <a:p>
            <a:r>
              <a:rPr lang="en-US" sz="1400" dirty="0" smtClean="0"/>
              <a:t>Dr. Frances Donaldson, Risdon Prison Clinic</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543800" cy="762000"/>
          </a:xfrm>
        </p:spPr>
        <p:txBody>
          <a:bodyPr>
            <a:normAutofit fontScale="90000"/>
          </a:bodyPr>
          <a:lstStyle/>
          <a:p>
            <a:pPr algn="ctr"/>
            <a:r>
              <a:rPr lang="en-US" dirty="0" smtClean="0"/>
              <a:t>ATOD use + MH problems =</a:t>
            </a:r>
            <a:endParaRPr lang="en-US" dirty="0"/>
          </a:p>
        </p:txBody>
      </p:sp>
      <p:sp>
        <p:nvSpPr>
          <p:cNvPr id="3" name="Content Placeholder 2"/>
          <p:cNvSpPr>
            <a:spLocks noGrp="1"/>
          </p:cNvSpPr>
          <p:nvPr>
            <p:ph idx="1"/>
          </p:nvPr>
        </p:nvSpPr>
        <p:spPr>
          <a:xfrm>
            <a:off x="838200" y="1752600"/>
            <a:ext cx="7772400" cy="4876800"/>
          </a:xfrm>
        </p:spPr>
        <p:txBody>
          <a:bodyPr>
            <a:normAutofit lnSpcReduction="10000"/>
          </a:bodyPr>
          <a:lstStyle/>
          <a:p>
            <a:pPr marL="0" indent="0" algn="ctr">
              <a:buNone/>
            </a:pPr>
            <a:endParaRPr lang="en-US" sz="7200" dirty="0" smtClean="0">
              <a:solidFill>
                <a:srgbClr val="FF0000"/>
              </a:solidFill>
            </a:endParaRPr>
          </a:p>
          <a:p>
            <a:pPr algn="ctr">
              <a:buNone/>
            </a:pPr>
            <a:r>
              <a:rPr lang="en-US" sz="7200" dirty="0" smtClean="0">
                <a:solidFill>
                  <a:srgbClr val="FF0000"/>
                </a:solidFill>
              </a:rPr>
              <a:t>98.5%</a:t>
            </a:r>
          </a:p>
          <a:p>
            <a:pPr algn="ctr">
              <a:buNone/>
            </a:pPr>
            <a:r>
              <a:rPr lang="en-US" sz="4400" dirty="0"/>
              <a:t>o</a:t>
            </a:r>
            <a:r>
              <a:rPr lang="en-US" sz="4400" dirty="0" smtClean="0"/>
              <a:t>f  Tasmanian prisoners</a:t>
            </a:r>
          </a:p>
          <a:p>
            <a:pPr algn="ctr">
              <a:buNone/>
            </a:pPr>
            <a:endParaRPr lang="en-US" sz="7200" dirty="0" smtClean="0"/>
          </a:p>
          <a:p>
            <a:pPr>
              <a:buNone/>
            </a:pPr>
            <a:endParaRPr lang="en-US" sz="1400" dirty="0" smtClean="0"/>
          </a:p>
          <a:p>
            <a:pPr>
              <a:buNone/>
            </a:pPr>
            <a:endParaRPr lang="en-US" sz="1400" dirty="0" smtClean="0"/>
          </a:p>
          <a:p>
            <a:pPr>
              <a:buNone/>
            </a:pPr>
            <a:endParaRPr lang="en-US" sz="1400" dirty="0" smtClean="0"/>
          </a:p>
          <a:p>
            <a:pPr>
              <a:buNone/>
            </a:pPr>
            <a:r>
              <a:rPr lang="en-US" sz="1400" dirty="0" smtClean="0"/>
              <a:t>Correctional Primary Health Services</a:t>
            </a:r>
            <a:endParaRPr lang="en-US"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Cost of prison in Tasmania</a:t>
            </a:r>
            <a:endParaRPr lang="en-US" dirty="0"/>
          </a:p>
        </p:txBody>
      </p:sp>
      <p:sp>
        <p:nvSpPr>
          <p:cNvPr id="4" name="Content Placeholder 3"/>
          <p:cNvSpPr>
            <a:spLocks noGrp="1"/>
          </p:cNvSpPr>
          <p:nvPr>
            <p:ph sz="half" idx="1"/>
          </p:nvPr>
        </p:nvSpPr>
        <p:spPr>
          <a:xfrm>
            <a:off x="1981200" y="4267200"/>
            <a:ext cx="5638800" cy="1863725"/>
          </a:xfrm>
        </p:spPr>
        <p:txBody>
          <a:bodyPr/>
          <a:lstStyle/>
          <a:p>
            <a:r>
              <a:rPr lang="en-US" dirty="0" smtClean="0"/>
              <a:t>$307 per day</a:t>
            </a:r>
          </a:p>
          <a:p>
            <a:r>
              <a:rPr lang="en-US" dirty="0" smtClean="0"/>
              <a:t>$112,000 per year per prisoner</a:t>
            </a:r>
            <a:endParaRPr lang="en-US" dirty="0"/>
          </a:p>
        </p:txBody>
      </p:sp>
      <p:pic>
        <p:nvPicPr>
          <p:cNvPr id="7" name="Content Placeholder 6" descr="australia_dollar.jpg"/>
          <p:cNvPicPr>
            <a:picLocks noGrp="1" noChangeAspect="1"/>
          </p:cNvPicPr>
          <p:nvPr>
            <p:ph sz="half" idx="2"/>
          </p:nvPr>
        </p:nvPicPr>
        <p:blipFill>
          <a:blip r:embed="rId3" cstate="print"/>
          <a:stretch>
            <a:fillRect/>
          </a:stretch>
        </p:blipFill>
        <p:spPr>
          <a:xfrm>
            <a:off x="2438400" y="1682750"/>
            <a:ext cx="4038600" cy="2355850"/>
          </a:xfr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Daily costs</a:t>
            </a:r>
            <a:endParaRPr lang="en-US" dirty="0"/>
          </a:p>
        </p:txBody>
      </p:sp>
      <p:sp>
        <p:nvSpPr>
          <p:cNvPr id="13" name="Text Placeholder 12"/>
          <p:cNvSpPr>
            <a:spLocks noGrp="1"/>
          </p:cNvSpPr>
          <p:nvPr>
            <p:ph type="body" idx="1"/>
          </p:nvPr>
        </p:nvSpPr>
        <p:spPr/>
        <p:txBody>
          <a:bodyPr/>
          <a:lstStyle/>
          <a:p>
            <a:r>
              <a:rPr lang="en-US" dirty="0" smtClean="0"/>
              <a:t>Risdon Prison $307/day</a:t>
            </a:r>
            <a:endParaRPr lang="en-US" dirty="0"/>
          </a:p>
        </p:txBody>
      </p:sp>
      <p:pic>
        <p:nvPicPr>
          <p:cNvPr id="7" name="Content Placeholder 6" descr="Hotel Hobart.gif"/>
          <p:cNvPicPr>
            <a:picLocks noGrp="1" noChangeAspect="1"/>
          </p:cNvPicPr>
          <p:nvPr>
            <p:ph sz="half" idx="2"/>
          </p:nvPr>
        </p:nvPicPr>
        <p:blipFill>
          <a:blip r:embed="rId2"/>
          <a:stretch>
            <a:fillRect/>
          </a:stretch>
        </p:blipFill>
        <p:spPr>
          <a:xfrm>
            <a:off x="2692400" y="4855369"/>
            <a:ext cx="9525" cy="9525"/>
          </a:xfrm>
          <a:prstGeom prst="rect">
            <a:avLst/>
          </a:prstGeom>
        </p:spPr>
      </p:pic>
      <p:sp>
        <p:nvSpPr>
          <p:cNvPr id="14" name="Text Placeholder 13"/>
          <p:cNvSpPr>
            <a:spLocks noGrp="1"/>
          </p:cNvSpPr>
          <p:nvPr>
            <p:ph type="body" sz="quarter" idx="3"/>
          </p:nvPr>
        </p:nvSpPr>
        <p:spPr>
          <a:xfrm>
            <a:off x="4495800" y="2743200"/>
            <a:ext cx="4495800" cy="621792"/>
          </a:xfrm>
        </p:spPr>
        <p:txBody>
          <a:bodyPr>
            <a:normAutofit fontScale="77500" lnSpcReduction="20000"/>
          </a:bodyPr>
          <a:lstStyle/>
          <a:p>
            <a:r>
              <a:rPr lang="en-US" dirty="0" smtClean="0"/>
              <a:t>Hotel Grand Chancellor $250/day </a:t>
            </a:r>
            <a:endParaRPr lang="en-US" dirty="0"/>
          </a:p>
        </p:txBody>
      </p:sp>
      <p:pic>
        <p:nvPicPr>
          <p:cNvPr id="11" name="Content Placeholder 10" descr="Hotel Hobart.gif"/>
          <p:cNvPicPr>
            <a:picLocks noGrp="1" noChangeAspect="1"/>
          </p:cNvPicPr>
          <p:nvPr>
            <p:ph sz="quarter" idx="4"/>
          </p:nvPr>
        </p:nvPicPr>
        <p:blipFill>
          <a:blip r:embed="rId2"/>
          <a:stretch>
            <a:fillRect/>
          </a:stretch>
        </p:blipFill>
        <p:spPr>
          <a:xfrm>
            <a:off x="6460331" y="4855369"/>
            <a:ext cx="9525" cy="9525"/>
          </a:xfrm>
          <a:prstGeom prst="rect">
            <a:avLst/>
          </a:prstGeom>
        </p:spPr>
      </p:pic>
      <p:pic>
        <p:nvPicPr>
          <p:cNvPr id="12" name="Content Placeholder 8" descr="Hotel Hobart.gif"/>
          <p:cNvPicPr>
            <a:picLocks noChangeAspect="1"/>
          </p:cNvPicPr>
          <p:nvPr/>
        </p:nvPicPr>
        <p:blipFill>
          <a:blip r:embed="rId2"/>
          <a:stretch>
            <a:fillRect/>
          </a:stretch>
        </p:blipFill>
        <p:spPr>
          <a:xfrm>
            <a:off x="5638800" y="3886200"/>
            <a:ext cx="1962150" cy="1962150"/>
          </a:xfrm>
          <a:prstGeom prst="rect">
            <a:avLst/>
          </a:prstGeom>
        </p:spPr>
      </p:pic>
      <p:pic>
        <p:nvPicPr>
          <p:cNvPr id="15" name="Picture 14" descr="Hotel Hobart.gif"/>
          <p:cNvPicPr>
            <a:picLocks noChangeAspect="1"/>
          </p:cNvPicPr>
          <p:nvPr/>
        </p:nvPicPr>
        <p:blipFill>
          <a:blip r:embed="rId2"/>
          <a:stretch>
            <a:fillRect/>
          </a:stretch>
        </p:blipFill>
        <p:spPr>
          <a:xfrm>
            <a:off x="4567237" y="3424237"/>
            <a:ext cx="9525" cy="9525"/>
          </a:xfrm>
          <a:prstGeom prst="rect">
            <a:avLst/>
          </a:prstGeom>
        </p:spPr>
      </p:pic>
      <p:pic>
        <p:nvPicPr>
          <p:cNvPr id="16" name="Picture 15" descr="Hotel Hobart.gif"/>
          <p:cNvPicPr>
            <a:picLocks noChangeAspect="1"/>
          </p:cNvPicPr>
          <p:nvPr/>
        </p:nvPicPr>
        <p:blipFill>
          <a:blip r:embed="rId2"/>
          <a:stretch>
            <a:fillRect/>
          </a:stretch>
        </p:blipFill>
        <p:spPr>
          <a:xfrm>
            <a:off x="4567237" y="3424237"/>
            <a:ext cx="9525" cy="9525"/>
          </a:xfrm>
          <a:prstGeom prst="rect">
            <a:avLst/>
          </a:prstGeom>
        </p:spPr>
      </p:pic>
      <p:pic>
        <p:nvPicPr>
          <p:cNvPr id="18" name="Picture 17" descr="prison.jpg"/>
          <p:cNvPicPr>
            <a:picLocks noChangeAspect="1"/>
          </p:cNvPicPr>
          <p:nvPr/>
        </p:nvPicPr>
        <p:blipFill>
          <a:blip r:embed="rId3" cstate="print"/>
          <a:stretch>
            <a:fillRect/>
          </a:stretch>
        </p:blipFill>
        <p:spPr>
          <a:xfrm>
            <a:off x="0" y="381000"/>
            <a:ext cx="9144000" cy="6096000"/>
          </a:xfrm>
          <a:prstGeom prst="rect">
            <a:avLst/>
          </a:prstGeom>
        </p:spPr>
      </p:pic>
      <p:sp>
        <p:nvSpPr>
          <p:cNvPr id="19" name="TextBox 18"/>
          <p:cNvSpPr txBox="1"/>
          <p:nvPr/>
        </p:nvSpPr>
        <p:spPr>
          <a:xfrm>
            <a:off x="304800" y="6477000"/>
            <a:ext cx="8354467" cy="369332"/>
          </a:xfrm>
          <a:prstGeom prst="rect">
            <a:avLst/>
          </a:prstGeom>
          <a:noFill/>
        </p:spPr>
        <p:txBody>
          <a:bodyPr wrap="none" rtlCol="0">
            <a:spAutoFit/>
          </a:bodyPr>
          <a:lstStyle/>
          <a:p>
            <a:r>
              <a:rPr lang="en-US" dirty="0" smtClean="0"/>
              <a:t>Risdon Prison $307/day                                                               Henry Jones Art Hotel  $289/day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Disproportionate impact</a:t>
            </a:r>
            <a:endParaRPr lang="en-US" dirty="0"/>
          </a:p>
        </p:txBody>
      </p:sp>
      <p:pic>
        <p:nvPicPr>
          <p:cNvPr id="11" name="Content Placeholder 10" descr="Aboriginal man2.jpg"/>
          <p:cNvPicPr>
            <a:picLocks noGrp="1" noChangeAspect="1"/>
          </p:cNvPicPr>
          <p:nvPr>
            <p:ph sz="half" idx="1"/>
          </p:nvPr>
        </p:nvPicPr>
        <p:blipFill>
          <a:blip r:embed="rId2" cstate="print"/>
          <a:stretch>
            <a:fillRect/>
          </a:stretch>
        </p:blipFill>
        <p:spPr>
          <a:xfrm>
            <a:off x="914400" y="2839940"/>
            <a:ext cx="3565525" cy="3400619"/>
          </a:xfrm>
          <a:prstGeom prst="rect">
            <a:avLst/>
          </a:prstGeom>
        </p:spPr>
      </p:pic>
      <p:sp>
        <p:nvSpPr>
          <p:cNvPr id="10" name="Content Placeholder 9"/>
          <p:cNvSpPr>
            <a:spLocks noGrp="1"/>
          </p:cNvSpPr>
          <p:nvPr>
            <p:ph sz="half" idx="2"/>
          </p:nvPr>
        </p:nvSpPr>
        <p:spPr>
          <a:xfrm>
            <a:off x="4681728" y="2743200"/>
            <a:ext cx="3566160" cy="3595687"/>
          </a:xfrm>
          <a:prstGeom prst="rect">
            <a:avLst/>
          </a:prstGeom>
        </p:spPr>
        <p:txBody>
          <a:bodyPr>
            <a:normAutofit/>
          </a:bodyPr>
          <a:lstStyle/>
          <a:p>
            <a:r>
              <a:rPr lang="en-US" sz="2400" dirty="0" smtClean="0"/>
              <a:t>Indigenous population 13-15% in prison</a:t>
            </a:r>
          </a:p>
          <a:p>
            <a:r>
              <a:rPr lang="en-US" sz="2400" dirty="0" smtClean="0"/>
              <a:t>General population 3.5%</a:t>
            </a:r>
          </a:p>
          <a:p>
            <a:r>
              <a:rPr lang="en-US" sz="2400" dirty="0" smtClean="0"/>
              <a:t>U.S. drug courts credited with reducing the imbalance of African Americans in the prison population</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solidFill>
                  <a:schemeClr val="accent1">
                    <a:satMod val="150000"/>
                  </a:schemeClr>
                </a:solidFill>
              </a:rPr>
              <a:t>What’s the Answer?</a:t>
            </a:r>
            <a:endParaRPr lang="en-US" dirty="0">
              <a:solidFill>
                <a:schemeClr val="accent1">
                  <a:satMod val="150000"/>
                </a:schemeClr>
              </a:solidFill>
            </a:endParaRPr>
          </a:p>
        </p:txBody>
      </p:sp>
      <p:sp>
        <p:nvSpPr>
          <p:cNvPr id="3" name="Content Placeholder 2"/>
          <p:cNvSpPr>
            <a:spLocks noGrp="1"/>
          </p:cNvSpPr>
          <p:nvPr>
            <p:ph idx="1"/>
          </p:nvPr>
        </p:nvSpPr>
        <p:spPr/>
        <p:txBody>
          <a:bodyPr rtlCol="0">
            <a:normAutofit/>
          </a:bodyPr>
          <a:lstStyle/>
          <a:p>
            <a:pPr marL="438912" indent="-320040" eaLnBrk="1" fontAlgn="auto" hangingPunct="1">
              <a:spcBef>
                <a:spcPts val="0"/>
              </a:spcBef>
              <a:spcAft>
                <a:spcPts val="0"/>
              </a:spcAft>
              <a:buFont typeface="Wingdings 2"/>
              <a:buNone/>
              <a:defRPr/>
            </a:pPr>
            <a:r>
              <a:rPr lang="en-US" sz="5400" b="1" dirty="0" smtClean="0">
                <a:solidFill>
                  <a:schemeClr val="accent2">
                    <a:lumMod val="50000"/>
                  </a:schemeClr>
                </a:solidFill>
              </a:rPr>
              <a:t>“We need to incarcerate the offenders we are afraid of and treat the ones we are just mad at.”</a:t>
            </a:r>
            <a:endParaRPr lang="en-US" sz="3600" b="1" dirty="0" smtClean="0">
              <a:solidFill>
                <a:schemeClr val="accent2">
                  <a:lumMod val="50000"/>
                </a:schemeClr>
              </a:solidFill>
            </a:endParaRPr>
          </a:p>
          <a:p>
            <a:pPr marL="438912" indent="-320040" eaLnBrk="1" fontAlgn="auto" hangingPunct="1">
              <a:spcBef>
                <a:spcPts val="0"/>
              </a:spcBef>
              <a:spcAft>
                <a:spcPts val="0"/>
              </a:spcAft>
              <a:buFont typeface="Wingdings 2"/>
              <a:buChar char=""/>
              <a:defRPr/>
            </a:pPr>
            <a:endParaRPr lang="en-US" sz="5400"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Recidivism and drugs</a:t>
            </a:r>
            <a:endParaRPr lang="en-US" dirty="0"/>
          </a:p>
        </p:txBody>
      </p:sp>
      <p:sp>
        <p:nvSpPr>
          <p:cNvPr id="8" name="Content Placeholder 7"/>
          <p:cNvSpPr>
            <a:spLocks noGrp="1"/>
          </p:cNvSpPr>
          <p:nvPr>
            <p:ph idx="1"/>
          </p:nvPr>
        </p:nvSpPr>
        <p:spPr/>
        <p:txBody>
          <a:bodyPr>
            <a:normAutofit/>
          </a:bodyPr>
          <a:lstStyle/>
          <a:p>
            <a:r>
              <a:rPr lang="en-US" dirty="0" smtClean="0"/>
              <a:t>“…[E]</a:t>
            </a:r>
            <a:r>
              <a:rPr lang="en-US" dirty="0" err="1" smtClean="0"/>
              <a:t>xpectation</a:t>
            </a:r>
            <a:r>
              <a:rPr lang="en-US" dirty="0" smtClean="0"/>
              <a:t> of post-release drug use was a significant predictor of re-incarceration”</a:t>
            </a:r>
          </a:p>
          <a:p>
            <a:endParaRPr lang="en-US" dirty="0" smtClean="0"/>
          </a:p>
          <a:p>
            <a:endParaRPr lang="en-US" dirty="0" smtClean="0"/>
          </a:p>
          <a:p>
            <a:endParaRPr lang="en-US"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endParaRPr lang="en-US" sz="1400" dirty="0" smtClean="0"/>
          </a:p>
          <a:p>
            <a:pPr>
              <a:buNone/>
            </a:pPr>
            <a:r>
              <a:rPr lang="en-US" sz="1400" dirty="0" smtClean="0"/>
              <a:t>Payne, Jason, Macgregor, Sarah, McDonald, Haley, “Prevalence and Issues Relating to Cannabis Use among Prison Inmates: Key Findings from Australian Research Since 2001 ,National Cannabis Prevention and Information Centre (</a:t>
            </a:r>
            <a:r>
              <a:rPr lang="en-US" sz="1400" dirty="0" err="1" smtClean="0"/>
              <a:t>NCPIC</a:t>
            </a:r>
            <a:r>
              <a:rPr lang="en-US" sz="1400" dirty="0" smtClean="0"/>
              <a:t>), 2013.</a:t>
            </a:r>
            <a:br>
              <a:rPr lang="en-US" sz="1400" dirty="0" smtClean="0"/>
            </a:b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title"/>
          </p:nvPr>
        </p:nvSpPr>
        <p:spPr/>
        <p:txBody>
          <a:bodyPr/>
          <a:lstStyle/>
          <a:p>
            <a:pPr eaLnBrk="1" hangingPunct="1"/>
            <a:r>
              <a:rPr lang="en-US" smtClean="0"/>
              <a:t>Therapeutic Jurisprudence</a:t>
            </a:r>
          </a:p>
        </p:txBody>
      </p:sp>
      <p:sp>
        <p:nvSpPr>
          <p:cNvPr id="18435" name="Rectangle 2"/>
          <p:cNvSpPr>
            <a:spLocks noGrp="1" noChangeArrowheads="1"/>
          </p:cNvSpPr>
          <p:nvPr>
            <p:ph type="body" sz="half" idx="1"/>
          </p:nvPr>
        </p:nvSpPr>
        <p:spPr/>
        <p:txBody>
          <a:bodyPr/>
          <a:lstStyle/>
          <a:p>
            <a:pPr eaLnBrk="1" hangingPunct="1"/>
            <a:r>
              <a:rPr lang="en-US" sz="2700" smtClean="0"/>
              <a:t>Can we reduce the anti-therapeutic consequences </a:t>
            </a:r>
          </a:p>
          <a:p>
            <a:pPr eaLnBrk="1" hangingPunct="1"/>
            <a:r>
              <a:rPr lang="en-US" sz="2700" smtClean="0"/>
              <a:t>Enhance the therapeutic ones</a:t>
            </a:r>
          </a:p>
          <a:p>
            <a:pPr eaLnBrk="1" hangingPunct="1"/>
            <a:r>
              <a:rPr lang="en-US" sz="2700" smtClean="0"/>
              <a:t>Without subordinating due process and other justice values?</a:t>
            </a:r>
          </a:p>
        </p:txBody>
      </p:sp>
      <p:pic>
        <p:nvPicPr>
          <p:cNvPr id="18436" name="Picture 3" descr="MCj04077340000[1]"/>
          <p:cNvPicPr>
            <a:picLocks noGrp="1" noChangeAspect="1" noChangeArrowheads="1"/>
          </p:cNvPicPr>
          <p:nvPr>
            <p:ph type="clipArt" sz="half" idx="2"/>
          </p:nvPr>
        </p:nvPicPr>
        <p:blipFill>
          <a:blip r:embed="rId3" cstate="print"/>
          <a:srcRect/>
          <a:stretch>
            <a:fillRect/>
          </a:stretch>
        </p:blipFill>
        <p:spPr>
          <a:xfrm>
            <a:off x="4911725" y="2486025"/>
            <a:ext cx="2719388" cy="2490788"/>
          </a:xfrm>
        </p:spPr>
      </p:pic>
      <p:sp>
        <p:nvSpPr>
          <p:cNvPr id="18437" name="Text Box 4"/>
          <p:cNvSpPr txBox="1">
            <a:spLocks noChangeArrowheads="1"/>
          </p:cNvSpPr>
          <p:nvPr/>
        </p:nvSpPr>
        <p:spPr bwMode="auto">
          <a:xfrm>
            <a:off x="152400" y="5811838"/>
            <a:ext cx="7754938" cy="581025"/>
          </a:xfrm>
          <a:prstGeom prst="rect">
            <a:avLst/>
          </a:prstGeom>
          <a:noFill/>
          <a:ln w="12700" cap="sq">
            <a:noFill/>
            <a:miter lim="800000"/>
            <a:headEnd type="none" w="sm" len="sm"/>
            <a:tailEnd type="none" w="sm" len="sm"/>
          </a:ln>
        </p:spPr>
        <p:txBody>
          <a:bodyPr wrap="square">
            <a:spAutoFit/>
          </a:bodyPr>
          <a:lstStyle/>
          <a:p>
            <a:pPr eaLnBrk="1" hangingPunct="1"/>
            <a:r>
              <a:rPr lang="en-US" sz="1600" dirty="0" err="1">
                <a:latin typeface="Times New Roman" pitchFamily="18" charset="0"/>
              </a:rPr>
              <a:t>Slobogin</a:t>
            </a:r>
            <a:r>
              <a:rPr lang="en-US" sz="1600" dirty="0">
                <a:latin typeface="Times New Roman" pitchFamily="18" charset="0"/>
              </a:rPr>
              <a:t>, Christopher, “Therapeutic Jurisprudence: Five Dilemmas to Ponder</a:t>
            </a:r>
            <a:r>
              <a:rPr lang="en-US" sz="1600">
                <a:latin typeface="Times New Roman" pitchFamily="18" charset="0"/>
              </a:rPr>
              <a:t>,” </a:t>
            </a:r>
            <a:endParaRPr lang="en-US" sz="1600" smtClean="0">
              <a:latin typeface="Times New Roman" pitchFamily="18" charset="0"/>
            </a:endParaRPr>
          </a:p>
          <a:p>
            <a:pPr eaLnBrk="1" hangingPunct="1"/>
            <a:r>
              <a:rPr lang="en-US" sz="1600" smtClean="0">
                <a:latin typeface="Times New Roman" pitchFamily="18" charset="0"/>
              </a:rPr>
              <a:t>1 </a:t>
            </a:r>
            <a:r>
              <a:rPr lang="en-US" sz="1600" i="1" smtClean="0">
                <a:latin typeface="Times New Roman" pitchFamily="18" charset="0"/>
              </a:rPr>
              <a:t>Psychology Public Policy and the Law </a:t>
            </a:r>
            <a:r>
              <a:rPr lang="en-US" sz="1600" smtClean="0">
                <a:latin typeface="Times New Roman" pitchFamily="18" charset="0"/>
              </a:rPr>
              <a:t>193 (1995)</a:t>
            </a:r>
            <a:endParaRPr lang="en-US" sz="1600" dirty="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Outcomes of incarceration</a:t>
            </a:r>
            <a:endParaRPr lang="en-US" dirty="0"/>
          </a:p>
        </p:txBody>
      </p:sp>
      <p:sp>
        <p:nvSpPr>
          <p:cNvPr id="5" name="Content Placeholder 4"/>
          <p:cNvSpPr>
            <a:spLocks noGrp="1"/>
          </p:cNvSpPr>
          <p:nvPr>
            <p:ph sz="half" idx="1"/>
          </p:nvPr>
        </p:nvSpPr>
        <p:spPr/>
        <p:txBody>
          <a:bodyPr/>
          <a:lstStyle/>
          <a:p>
            <a:r>
              <a:rPr lang="en-US" dirty="0" smtClean="0"/>
              <a:t>Expensive</a:t>
            </a:r>
          </a:p>
          <a:p>
            <a:r>
              <a:rPr lang="en-US" dirty="0" smtClean="0"/>
              <a:t>Ineffective</a:t>
            </a:r>
          </a:p>
          <a:p>
            <a:r>
              <a:rPr lang="en-US" dirty="0" smtClean="0"/>
              <a:t>Not a general deterrent</a:t>
            </a:r>
          </a:p>
          <a:p>
            <a:r>
              <a:rPr lang="en-US" dirty="0" smtClean="0"/>
              <a:t>More than 1/3 (39%) of Australian prisoners re-arrested and re-incarcerated 2 years after release</a:t>
            </a:r>
            <a:endParaRPr lang="en-US" dirty="0"/>
          </a:p>
        </p:txBody>
      </p:sp>
      <p:pic>
        <p:nvPicPr>
          <p:cNvPr id="7" name="Content Placeholder 6" descr="catch and release.gif"/>
          <p:cNvPicPr>
            <a:picLocks noGrp="1" noChangeAspect="1"/>
          </p:cNvPicPr>
          <p:nvPr>
            <p:ph sz="half" idx="2"/>
          </p:nvPr>
        </p:nvPicPr>
        <p:blipFill>
          <a:blip r:embed="rId2" cstate="print"/>
          <a:stretch>
            <a:fillRect/>
          </a:stretch>
        </p:blipFill>
        <p:spPr>
          <a:xfrm>
            <a:off x="4762500" y="2180431"/>
            <a:ext cx="3810000" cy="3810000"/>
          </a:xfr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Conversation is changing</a:t>
            </a:r>
            <a:endParaRPr lang="en-US" dirty="0"/>
          </a:p>
        </p:txBody>
      </p:sp>
      <p:sp>
        <p:nvSpPr>
          <p:cNvPr id="8" name="Content Placeholder 7"/>
          <p:cNvSpPr>
            <a:spLocks noGrp="1"/>
          </p:cNvSpPr>
          <p:nvPr>
            <p:ph idx="1"/>
          </p:nvPr>
        </p:nvSpPr>
        <p:spPr/>
        <p:txBody>
          <a:bodyPr>
            <a:normAutofit fontScale="70000" lnSpcReduction="20000"/>
          </a:bodyPr>
          <a:lstStyle/>
          <a:p>
            <a:r>
              <a:rPr lang="en-US" sz="4600" dirty="0" smtClean="0"/>
              <a:t>The proportion of Australians who agree that “stiffer sentences are needed” has declined</a:t>
            </a:r>
          </a:p>
          <a:p>
            <a:endParaRPr lang="en-US" sz="4600" dirty="0" smtClean="0"/>
          </a:p>
          <a:p>
            <a:endParaRPr lang="en-US" sz="4600" dirty="0" smtClean="0"/>
          </a:p>
          <a:p>
            <a:r>
              <a:rPr lang="en-US" sz="4600" dirty="0" smtClean="0"/>
              <a:t>Little or no confidence in the prison system’s ability to:</a:t>
            </a:r>
          </a:p>
          <a:p>
            <a:pPr marL="633222" indent="-514350">
              <a:buFont typeface="+mj-lt"/>
              <a:buAutoNum type="alphaLcParenR"/>
            </a:pPr>
            <a:r>
              <a:rPr lang="en-US" sz="4600" dirty="0" smtClean="0"/>
              <a:t>Rehabilitate prisoners (88%)</a:t>
            </a:r>
          </a:p>
          <a:p>
            <a:pPr marL="633222" indent="-514350">
              <a:buFont typeface="+mj-lt"/>
              <a:buAutoNum type="alphaLcParenR"/>
            </a:pPr>
            <a:r>
              <a:rPr lang="en-US" sz="4600" dirty="0" smtClean="0"/>
              <a:t>Punish (59%)</a:t>
            </a:r>
          </a:p>
          <a:p>
            <a:pPr marL="633222" indent="-514350">
              <a:buFont typeface="+mj-lt"/>
              <a:buAutoNum type="alphaLcParenR"/>
            </a:pPr>
            <a:r>
              <a:rPr lang="en-US" sz="4600" dirty="0" smtClean="0"/>
              <a:t>Teach prisoners skills (64%)</a:t>
            </a:r>
          </a:p>
          <a:p>
            <a:pPr marL="633222" indent="-514350">
              <a:buFont typeface="+mj-lt"/>
              <a:buAutoNum type="alphaLcParenR"/>
            </a:pPr>
            <a:endParaRPr lang="en-US" dirty="0" smtClean="0"/>
          </a:p>
          <a:p>
            <a:endParaRPr lang="en-US" dirty="0" smtClean="0"/>
          </a:p>
          <a:p>
            <a:pPr>
              <a:buNone/>
            </a:pPr>
            <a:r>
              <a:rPr lang="en-US" sz="1400" dirty="0" err="1" smtClean="0"/>
              <a:t>L.Roberts</a:t>
            </a:r>
            <a:r>
              <a:rPr lang="en-US" sz="1400" dirty="0" smtClean="0"/>
              <a:t>, D </a:t>
            </a:r>
            <a:r>
              <a:rPr lang="en-US" sz="1400" dirty="0" err="1" smtClean="0"/>
              <a:t>Indermaur</a:t>
            </a:r>
            <a:r>
              <a:rPr lang="en-US" sz="1400" dirty="0" smtClean="0"/>
              <a:t>, </a:t>
            </a:r>
            <a:r>
              <a:rPr lang="en-US" sz="1400" i="1" dirty="0" smtClean="0"/>
              <a:t>What Australians think about crime and justice results from the 2007 Survey of Social Attitudes, Australian Institute of Criminology (AIC) 2007</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Costs of misuse</a:t>
            </a:r>
            <a:endParaRPr lang="en-US" dirty="0"/>
          </a:p>
        </p:txBody>
      </p:sp>
      <p:sp>
        <p:nvSpPr>
          <p:cNvPr id="7" name="Content Placeholder 6"/>
          <p:cNvSpPr>
            <a:spLocks noGrp="1"/>
          </p:cNvSpPr>
          <p:nvPr>
            <p:ph idx="1"/>
          </p:nvPr>
        </p:nvSpPr>
        <p:spPr/>
        <p:txBody>
          <a:bodyPr/>
          <a:lstStyle/>
          <a:p>
            <a:r>
              <a:rPr lang="en-US" dirty="0" smtClean="0"/>
              <a:t>Tangible costs of alcohol and illicit drugs in AU = </a:t>
            </a:r>
          </a:p>
          <a:p>
            <a:endParaRPr lang="en-US" dirty="0" smtClean="0"/>
          </a:p>
          <a:p>
            <a:r>
              <a:rPr lang="en-US" sz="6000" b="1" dirty="0" smtClean="0">
                <a:solidFill>
                  <a:srgbClr val="FF0000"/>
                </a:solidFill>
              </a:rPr>
              <a:t>AU$19 Billion</a:t>
            </a:r>
          </a:p>
          <a:p>
            <a:endParaRPr lang="en-US" sz="6000" b="1" dirty="0" smtClean="0">
              <a:solidFill>
                <a:srgbClr val="FF0000"/>
              </a:solidFill>
            </a:endParaRPr>
          </a:p>
          <a:p>
            <a:pPr>
              <a:buNone/>
            </a:pPr>
            <a:endParaRPr lang="en-US" sz="1400" b="1" dirty="0" smtClean="0"/>
          </a:p>
          <a:p>
            <a:pPr>
              <a:buNone/>
            </a:pPr>
            <a:endParaRPr lang="en-US" sz="1400" b="1" dirty="0" smtClean="0"/>
          </a:p>
          <a:p>
            <a:pPr>
              <a:buNone/>
            </a:pPr>
            <a:endParaRPr lang="en-US" sz="1400" b="1" dirty="0" smtClean="0"/>
          </a:p>
          <a:p>
            <a:pPr>
              <a:buNone/>
            </a:pPr>
            <a:r>
              <a:rPr lang="en-US" sz="1400" b="1" dirty="0" smtClean="0"/>
              <a:t>DJ Collins, HM </a:t>
            </a:r>
            <a:r>
              <a:rPr lang="en-US" sz="1400" b="1" dirty="0" err="1" smtClean="0"/>
              <a:t>Lapsley</a:t>
            </a:r>
            <a:r>
              <a:rPr lang="en-US" sz="1400" b="1" dirty="0" smtClean="0"/>
              <a:t>, The costs of tobacco, alcohol and illicit drug abuse to Australia society in 2004-05, Commonwealth of Australia, 2006</a:t>
            </a:r>
            <a:endParaRPr lang="en-US" sz="1400"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dissolve">
                                      <p:cBhvr>
                                        <p:cTn id="7" dur="10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change in prison</a:t>
            </a:r>
            <a:endParaRPr lang="en-US" dirty="0"/>
          </a:p>
        </p:txBody>
      </p:sp>
      <p:sp>
        <p:nvSpPr>
          <p:cNvPr id="3" name="Content Placeholder 2"/>
          <p:cNvSpPr>
            <a:spLocks noGrp="1"/>
          </p:cNvSpPr>
          <p:nvPr>
            <p:ph idx="1"/>
          </p:nvPr>
        </p:nvSpPr>
        <p:spPr/>
        <p:txBody>
          <a:bodyPr/>
          <a:lstStyle/>
          <a:p>
            <a:r>
              <a:rPr lang="en-US" dirty="0" smtClean="0"/>
              <a:t>EXCEPT:</a:t>
            </a:r>
          </a:p>
          <a:p>
            <a:r>
              <a:rPr lang="en-US" dirty="0" smtClean="0"/>
              <a:t>Compulsory Drug Treatment Correctional Centre</a:t>
            </a:r>
          </a:p>
          <a:p>
            <a:r>
              <a:rPr lang="en-US" dirty="0" smtClean="0"/>
              <a:t>Focuses on treatment and recovery</a:t>
            </a:r>
          </a:p>
          <a:p>
            <a:r>
              <a:rPr lang="en-US" dirty="0" smtClean="0"/>
              <a:t>2006 NSW Drug Court, Justice Health Services and Dept. of Corrective Services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1447800" y="0"/>
            <a:ext cx="12192000" cy="7620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Reintegration planning</a:t>
            </a:r>
            <a:endParaRPr lang="en-US" dirty="0"/>
          </a:p>
        </p:txBody>
      </p:sp>
      <p:sp>
        <p:nvSpPr>
          <p:cNvPr id="3" name="Content Placeholder 2"/>
          <p:cNvSpPr>
            <a:spLocks noGrp="1"/>
          </p:cNvSpPr>
          <p:nvPr>
            <p:ph idx="1"/>
          </p:nvPr>
        </p:nvSpPr>
        <p:spPr/>
        <p:txBody>
          <a:bodyPr/>
          <a:lstStyle/>
          <a:p>
            <a:r>
              <a:rPr lang="en-US" dirty="0" smtClean="0"/>
              <a:t>Supportive environment</a:t>
            </a:r>
          </a:p>
          <a:p>
            <a:r>
              <a:rPr lang="en-US" dirty="0" smtClean="0"/>
              <a:t>Clean and sober housing</a:t>
            </a:r>
          </a:p>
          <a:p>
            <a:r>
              <a:rPr lang="en-US" dirty="0" smtClean="0"/>
              <a:t>Outpatient chemical dependence treatment</a:t>
            </a:r>
          </a:p>
          <a:p>
            <a:r>
              <a:rPr lang="en-US" dirty="0" smtClean="0"/>
              <a:t>Ancillary services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a:t>Addiction</a:t>
            </a:r>
          </a:p>
        </p:txBody>
      </p:sp>
      <p:pic>
        <p:nvPicPr>
          <p:cNvPr id="6" name="Content Placeholder 5" descr="Geoffrey Rush.jpg"/>
          <p:cNvPicPr>
            <a:picLocks noGrp="1" noChangeAspect="1"/>
          </p:cNvPicPr>
          <p:nvPr>
            <p:ph sz="half" idx="1"/>
          </p:nvPr>
        </p:nvPicPr>
        <p:blipFill>
          <a:blip r:embed="rId3" cstate="print"/>
          <a:stretch>
            <a:fillRect/>
          </a:stretch>
        </p:blipFill>
        <p:spPr>
          <a:xfrm>
            <a:off x="533400" y="1752600"/>
            <a:ext cx="3556000" cy="3556000"/>
          </a:xfrm>
        </p:spPr>
      </p:pic>
      <p:sp>
        <p:nvSpPr>
          <p:cNvPr id="23556" name="Rectangle 4"/>
          <p:cNvSpPr>
            <a:spLocks noGrp="1" noChangeArrowheads="1"/>
          </p:cNvSpPr>
          <p:nvPr>
            <p:ph type="body" sz="half" idx="2"/>
          </p:nvPr>
        </p:nvSpPr>
        <p:spPr>
          <a:xfrm>
            <a:off x="4652963" y="1600200"/>
            <a:ext cx="4033837" cy="4530725"/>
          </a:xfrm>
        </p:spPr>
        <p:txBody>
          <a:bodyPr>
            <a:normAutofit lnSpcReduction="10000"/>
          </a:bodyPr>
          <a:lstStyle/>
          <a:p>
            <a:pPr marL="447675" indent="-447675">
              <a:buFont typeface="Wingdings" pitchFamily="2" charset="2"/>
              <a:buNone/>
            </a:pPr>
            <a:r>
              <a:rPr lang="en-US" sz="3600" dirty="0"/>
              <a:t>   “When you can quit, you don’t want to and when you want to, you can’t</a:t>
            </a:r>
            <a:r>
              <a:rPr lang="en-US" sz="2600" dirty="0"/>
              <a:t>”</a:t>
            </a:r>
          </a:p>
          <a:p>
            <a:pPr marL="447675" indent="-447675">
              <a:buFont typeface="Wingdings" pitchFamily="2" charset="2"/>
              <a:buNone/>
            </a:pPr>
            <a:endParaRPr lang="en-US" sz="2600" dirty="0"/>
          </a:p>
          <a:p>
            <a:pPr marL="447675" indent="-447675">
              <a:buFont typeface="Wingdings" pitchFamily="2" charset="2"/>
              <a:buNone/>
            </a:pPr>
            <a:endParaRPr lang="en-US" sz="2600" dirty="0"/>
          </a:p>
          <a:p>
            <a:pPr marL="447675" indent="-447675">
              <a:buFont typeface="Wingdings" pitchFamily="2" charset="2"/>
              <a:buNone/>
            </a:pPr>
            <a:endParaRPr lang="en-US" sz="2600" dirty="0"/>
          </a:p>
          <a:p>
            <a:pPr marL="447675" indent="-447675">
              <a:buFont typeface="Wingdings" pitchFamily="2" charset="2"/>
              <a:buNone/>
            </a:pPr>
            <a:r>
              <a:rPr lang="en-US" sz="2600" dirty="0"/>
              <a:t>Casper (Geoffrey Rush)</a:t>
            </a:r>
          </a:p>
          <a:p>
            <a:pPr marL="447675" indent="-447675">
              <a:buFont typeface="Wingdings" pitchFamily="2" charset="2"/>
              <a:buNone/>
            </a:pPr>
            <a:r>
              <a:rPr lang="en-US" sz="2600" dirty="0"/>
              <a:t>in “Candy” (2006)</a:t>
            </a:r>
          </a:p>
        </p:txBody>
      </p:sp>
    </p:spTree>
    <p:extLst>
      <p:ext uri="{BB962C8B-B14F-4D97-AF65-F5344CB8AC3E}">
        <p14:creationId xmlns:p14="http://schemas.microsoft.com/office/powerpoint/2010/main" val="375956819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Solution-Focused Courts AU</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52400" y="533400"/>
            <a:ext cx="8839200" cy="526298"/>
          </a:xfrm>
        </p:spPr>
        <p:txBody>
          <a:bodyPr>
            <a:normAutofit fontScale="90000"/>
          </a:bodyPr>
          <a:lstStyle/>
          <a:p>
            <a:pPr algn="ctr" eaLnBrk="1" hangingPunct="1"/>
            <a:r>
              <a:rPr lang="en-US" sz="3800" dirty="0" smtClean="0"/>
              <a:t>International Perspective on Drug Courts</a:t>
            </a:r>
          </a:p>
        </p:txBody>
      </p:sp>
      <p:pic>
        <p:nvPicPr>
          <p:cNvPr id="78852" name="ClipArt Placeholder 5" descr="globe.png"/>
          <p:cNvPicPr>
            <a:picLocks noGrp="1" noChangeAspect="1"/>
          </p:cNvPicPr>
          <p:nvPr>
            <p:ph type="clipArt" sz="half" idx="1"/>
          </p:nvPr>
        </p:nvPicPr>
        <p:blipFill>
          <a:blip r:embed="rId3" cstate="print"/>
          <a:srcRect/>
          <a:stretch>
            <a:fillRect/>
          </a:stretch>
        </p:blipFill>
        <p:spPr>
          <a:xfrm>
            <a:off x="457200" y="1846263"/>
            <a:ext cx="4038600" cy="4038600"/>
          </a:xfrm>
        </p:spPr>
      </p:pic>
      <p:sp>
        <p:nvSpPr>
          <p:cNvPr id="78851" name="Rectangle 3"/>
          <p:cNvSpPr>
            <a:spLocks noGrp="1" noChangeArrowheads="1"/>
          </p:cNvSpPr>
          <p:nvPr>
            <p:ph type="body" sz="half" idx="2"/>
          </p:nvPr>
        </p:nvSpPr>
        <p:spPr>
          <a:xfrm>
            <a:off x="4651375" y="2073462"/>
            <a:ext cx="4492625" cy="4327338"/>
          </a:xfrm>
        </p:spPr>
        <p:txBody>
          <a:bodyPr>
            <a:normAutofit/>
          </a:bodyPr>
          <a:lstStyle/>
          <a:p>
            <a:pPr>
              <a:lnSpc>
                <a:spcPct val="80000"/>
              </a:lnSpc>
            </a:pPr>
            <a:r>
              <a:rPr lang="en-US" sz="1900" b="1" dirty="0" smtClean="0">
                <a:solidFill>
                  <a:srgbClr val="FF0000"/>
                </a:solidFill>
              </a:rPr>
              <a:t>Australia</a:t>
            </a:r>
            <a:endParaRPr lang="en-US" sz="1900" dirty="0" smtClean="0"/>
          </a:p>
          <a:p>
            <a:pPr eaLnBrk="1" hangingPunct="1">
              <a:lnSpc>
                <a:spcPct val="80000"/>
              </a:lnSpc>
            </a:pPr>
            <a:r>
              <a:rPr lang="en-US" sz="1900" dirty="0" smtClean="0"/>
              <a:t>England                 Panama</a:t>
            </a:r>
          </a:p>
          <a:p>
            <a:pPr eaLnBrk="1" hangingPunct="1">
              <a:lnSpc>
                <a:spcPct val="80000"/>
              </a:lnSpc>
            </a:pPr>
            <a:r>
              <a:rPr lang="en-US" sz="1900" dirty="0" smtClean="0"/>
              <a:t>Canada                  El Salvador</a:t>
            </a:r>
          </a:p>
          <a:p>
            <a:pPr eaLnBrk="1" hangingPunct="1">
              <a:lnSpc>
                <a:spcPct val="80000"/>
              </a:lnSpc>
            </a:pPr>
            <a:r>
              <a:rPr lang="en-US" sz="1900" dirty="0" smtClean="0"/>
              <a:t>Scotland                Ecuador</a:t>
            </a:r>
          </a:p>
          <a:p>
            <a:pPr eaLnBrk="1" hangingPunct="1">
              <a:lnSpc>
                <a:spcPct val="80000"/>
              </a:lnSpc>
            </a:pPr>
            <a:r>
              <a:rPr lang="en-US" sz="1900" dirty="0" smtClean="0"/>
              <a:t>Ireland                   Mariturius </a:t>
            </a:r>
          </a:p>
          <a:p>
            <a:pPr eaLnBrk="1" hangingPunct="1">
              <a:lnSpc>
                <a:spcPct val="80000"/>
              </a:lnSpc>
            </a:pPr>
            <a:r>
              <a:rPr lang="en-US" sz="1900" dirty="0" smtClean="0"/>
              <a:t>New Zealand       Netherlands</a:t>
            </a:r>
          </a:p>
          <a:p>
            <a:pPr eaLnBrk="1" hangingPunct="1">
              <a:lnSpc>
                <a:spcPct val="80000"/>
              </a:lnSpc>
            </a:pPr>
            <a:r>
              <a:rPr lang="en-US" sz="1900" dirty="0" smtClean="0"/>
              <a:t>Costa Rica</a:t>
            </a:r>
          </a:p>
          <a:p>
            <a:pPr>
              <a:lnSpc>
                <a:spcPct val="80000"/>
              </a:lnSpc>
            </a:pPr>
            <a:r>
              <a:rPr lang="en-US" sz="1900" dirty="0" smtClean="0"/>
              <a:t>Chile                        Israel</a:t>
            </a:r>
          </a:p>
          <a:p>
            <a:pPr eaLnBrk="1" hangingPunct="1">
              <a:lnSpc>
                <a:spcPct val="80000"/>
              </a:lnSpc>
            </a:pPr>
            <a:r>
              <a:rPr lang="en-US" sz="1900" dirty="0" smtClean="0"/>
              <a:t>Argentina              Italy</a:t>
            </a:r>
          </a:p>
          <a:p>
            <a:pPr eaLnBrk="1" hangingPunct="1">
              <a:lnSpc>
                <a:spcPct val="80000"/>
              </a:lnSpc>
            </a:pPr>
            <a:r>
              <a:rPr lang="en-US" sz="1900" dirty="0" smtClean="0"/>
              <a:t>Trinidad and Tobago</a:t>
            </a:r>
          </a:p>
          <a:p>
            <a:pPr eaLnBrk="1" hangingPunct="1">
              <a:lnSpc>
                <a:spcPct val="80000"/>
              </a:lnSpc>
            </a:pPr>
            <a:r>
              <a:rPr lang="en-US" sz="1900" dirty="0" smtClean="0"/>
              <a:t>Caribbean              Dominican Republic</a:t>
            </a:r>
          </a:p>
          <a:p>
            <a:pPr eaLnBrk="1" hangingPunct="1">
              <a:lnSpc>
                <a:spcPct val="80000"/>
              </a:lnSpc>
            </a:pPr>
            <a:r>
              <a:rPr lang="en-US" sz="1900" dirty="0" smtClean="0"/>
              <a:t>Belgium                   Bahamas</a:t>
            </a:r>
          </a:p>
          <a:p>
            <a:pPr eaLnBrk="1" hangingPunct="1">
              <a:lnSpc>
                <a:spcPct val="80000"/>
              </a:lnSpc>
            </a:pPr>
            <a:r>
              <a:rPr lang="en-US" sz="1900" dirty="0" smtClean="0"/>
              <a:t>Macedonia              Japan</a:t>
            </a:r>
          </a:p>
          <a:p>
            <a:pPr eaLnBrk="1" hangingPunct="1">
              <a:lnSpc>
                <a:spcPct val="80000"/>
              </a:lnSpc>
            </a:pPr>
            <a:r>
              <a:rPr lang="en-US" sz="1900" dirty="0" smtClean="0"/>
              <a:t>Brazil                          Vietnam</a:t>
            </a:r>
          </a:p>
          <a:p>
            <a:pPr eaLnBrk="1" hangingPunct="1">
              <a:lnSpc>
                <a:spcPct val="80000"/>
              </a:lnSpc>
            </a:pPr>
            <a:r>
              <a:rPr lang="en-US" sz="1900" dirty="0" smtClean="0"/>
              <a:t>Norway</a:t>
            </a:r>
          </a:p>
          <a:p>
            <a:pPr eaLnBrk="1" hangingPunct="1">
              <a:lnSpc>
                <a:spcPct val="80000"/>
              </a:lnSpc>
            </a:pPr>
            <a:r>
              <a:rPr lang="en-US" sz="1900" dirty="0" smtClean="0"/>
              <a:t>Wales</a:t>
            </a:r>
          </a:p>
          <a:p>
            <a:pPr eaLnBrk="1" hangingPunct="1">
              <a:lnSpc>
                <a:spcPct val="80000"/>
              </a:lnSpc>
            </a:pPr>
            <a:r>
              <a:rPr lang="en-US" sz="1900" dirty="0" smtClean="0"/>
              <a:t>Mexico</a:t>
            </a:r>
          </a:p>
          <a:p>
            <a:pPr eaLnBrk="1" hangingPunct="1">
              <a:lnSpc>
                <a:spcPct val="80000"/>
              </a:lnSpc>
            </a:pPr>
            <a:endParaRPr lang="en-US" sz="1900" dirty="0" smtClean="0"/>
          </a:p>
        </p:txBody>
      </p:sp>
      <p:sp>
        <p:nvSpPr>
          <p:cNvPr id="78853" name="TextBox 6"/>
          <p:cNvSpPr txBox="1">
            <a:spLocks noChangeArrowheads="1"/>
          </p:cNvSpPr>
          <p:nvPr/>
        </p:nvSpPr>
        <p:spPr bwMode="auto">
          <a:xfrm>
            <a:off x="6705600" y="1763712"/>
            <a:ext cx="1143000" cy="369888"/>
          </a:xfrm>
          <a:prstGeom prst="rect">
            <a:avLst/>
          </a:prstGeom>
          <a:noFill/>
          <a:ln w="9525">
            <a:noFill/>
            <a:miter lim="800000"/>
            <a:headEnd/>
            <a:tailEnd/>
          </a:ln>
        </p:spPr>
        <p:txBody>
          <a:bodyPr>
            <a:spAutoFit/>
          </a:bodyPr>
          <a:lstStyle/>
          <a:p>
            <a:r>
              <a:rPr lang="en-US" i="1" u="sng" dirty="0"/>
              <a:t>Planned</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 Office of Drug Control  </a:t>
            </a:r>
            <a:endParaRPr lang="en-US" dirty="0"/>
          </a:p>
        </p:txBody>
      </p:sp>
      <p:sp>
        <p:nvSpPr>
          <p:cNvPr id="3" name="Text Placeholder 2"/>
          <p:cNvSpPr>
            <a:spLocks noGrp="1"/>
          </p:cNvSpPr>
          <p:nvPr>
            <p:ph type="body" sz="quarter" idx="10"/>
          </p:nvPr>
        </p:nvSpPr>
        <p:spPr>
          <a:xfrm>
            <a:off x="381000" y="5125117"/>
            <a:ext cx="8382000" cy="1428083"/>
          </a:xfrm>
        </p:spPr>
        <p:txBody>
          <a:bodyPr>
            <a:normAutofit lnSpcReduction="10000"/>
          </a:bodyPr>
          <a:lstStyle/>
          <a:p>
            <a:pPr>
              <a:buNone/>
            </a:pPr>
            <a:r>
              <a:rPr lang="en-US" dirty="0" smtClean="0"/>
              <a:t> </a:t>
            </a:r>
          </a:p>
          <a:p>
            <a:pPr>
              <a:buNone/>
            </a:pPr>
            <a:r>
              <a:rPr lang="en-US" u="sng" dirty="0" smtClean="0"/>
              <a:t>13 Key Principles for Court-directed Treatment and Rehabilitation Programmes </a:t>
            </a:r>
            <a:endParaRPr lang="en-US" dirty="0"/>
          </a:p>
        </p:txBody>
      </p:sp>
      <p:pic>
        <p:nvPicPr>
          <p:cNvPr id="4" name="Picture 3" descr="UN.jpg"/>
          <p:cNvPicPr>
            <a:picLocks noChangeAspect="1"/>
          </p:cNvPicPr>
          <p:nvPr/>
        </p:nvPicPr>
        <p:blipFill>
          <a:blip r:embed="rId2" cstate="print"/>
          <a:stretch>
            <a:fillRect/>
          </a:stretch>
        </p:blipFill>
        <p:spPr>
          <a:xfrm>
            <a:off x="2362200" y="1470279"/>
            <a:ext cx="4448175" cy="4092321"/>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eaLnBrk="1" fontAlgn="auto" hangingPunct="1">
              <a:spcAft>
                <a:spcPts val="0"/>
              </a:spcAft>
              <a:defRPr/>
            </a:pPr>
            <a:r>
              <a:rPr lang="en-US" dirty="0" smtClean="0"/>
              <a:t>Therapeutic Jurisprudence (TJ) in the Justice Setting</a:t>
            </a:r>
            <a:endParaRPr lang="en-US" dirty="0"/>
          </a:p>
        </p:txBody>
      </p:sp>
      <p:sp>
        <p:nvSpPr>
          <p:cNvPr id="21508" name="Text Placeholder 3"/>
          <p:cNvSpPr>
            <a:spLocks noGrp="1"/>
          </p:cNvSpPr>
          <p:nvPr>
            <p:ph sz="half" idx="1"/>
          </p:nvPr>
        </p:nvSpPr>
        <p:spPr>
          <a:xfrm>
            <a:off x="914400" y="1828800"/>
            <a:ext cx="3749040" cy="4572000"/>
          </a:xfrm>
        </p:spPr>
        <p:txBody>
          <a:bodyPr/>
          <a:lstStyle/>
          <a:p>
            <a:pPr eaLnBrk="1" hangingPunct="1"/>
            <a:r>
              <a:rPr lang="en-US" dirty="0" smtClean="0"/>
              <a:t>Can we enhance the likelihood of desired outcomes and compliance with judicial orders by applying what we know about behavior to the way we do business in court</a:t>
            </a:r>
          </a:p>
        </p:txBody>
      </p:sp>
      <p:pic>
        <p:nvPicPr>
          <p:cNvPr id="7" name="Picture 3" descr="MCj04077340000[1]"/>
          <p:cNvPicPr>
            <a:picLocks noChangeAspect="1" noChangeArrowheads="1"/>
          </p:cNvPicPr>
          <p:nvPr/>
        </p:nvPicPr>
        <p:blipFill>
          <a:blip r:embed="rId3" cstate="print"/>
          <a:srcRect/>
          <a:stretch>
            <a:fillRect/>
          </a:stretch>
        </p:blipFill>
        <p:spPr>
          <a:xfrm>
            <a:off x="5281612" y="2081212"/>
            <a:ext cx="2719388" cy="2490788"/>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Treatment Courts AU</a:t>
            </a:r>
            <a:endParaRPr lang="en-US" dirty="0"/>
          </a:p>
        </p:txBody>
      </p:sp>
      <p:sp>
        <p:nvSpPr>
          <p:cNvPr id="4" name="Content Placeholder 3"/>
          <p:cNvSpPr>
            <a:spLocks noGrp="1"/>
          </p:cNvSpPr>
          <p:nvPr>
            <p:ph idx="1"/>
          </p:nvPr>
        </p:nvSpPr>
        <p:spPr/>
        <p:txBody>
          <a:bodyPr/>
          <a:lstStyle/>
          <a:p>
            <a:r>
              <a:rPr lang="en-US" dirty="0" smtClean="0"/>
              <a:t>First in 1999 Parramatta NSW</a:t>
            </a:r>
          </a:p>
          <a:p>
            <a:r>
              <a:rPr lang="en-US" dirty="0" smtClean="0"/>
              <a:t>2 more in NSW </a:t>
            </a:r>
          </a:p>
          <a:p>
            <a:r>
              <a:rPr lang="en-US" dirty="0" smtClean="0"/>
              <a:t>4</a:t>
            </a:r>
            <a:r>
              <a:rPr lang="en-US" baseline="30000" dirty="0" smtClean="0"/>
              <a:t>th</a:t>
            </a:r>
            <a:r>
              <a:rPr lang="en-US" dirty="0" smtClean="0"/>
              <a:t> in planning stage in Wollongong</a:t>
            </a:r>
          </a:p>
          <a:p>
            <a:endParaRPr lang="en-US" dirty="0" smtClean="0"/>
          </a:p>
          <a:p>
            <a:r>
              <a:rPr lang="en-US" dirty="0" smtClean="0"/>
              <a:t>In all states or territories except QLD</a:t>
            </a:r>
          </a:p>
          <a:p>
            <a:endParaRPr lang="en-US" dirty="0" smtClean="0"/>
          </a:p>
          <a:p>
            <a:r>
              <a:rPr lang="en-US" dirty="0" smtClean="0"/>
              <a:t>2007 Tasmania – Court Mandated Drug Diversion Program</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2"/>
          <p:cNvPicPr>
            <a:picLocks noChangeAspect="1" noChangeArrowheads="1"/>
          </p:cNvPicPr>
          <p:nvPr/>
        </p:nvPicPr>
        <p:blipFill>
          <a:blip r:embed="rId2" cstate="print"/>
          <a:srcRect/>
          <a:stretch>
            <a:fillRect/>
          </a:stretch>
        </p:blipFill>
        <p:spPr bwMode="auto">
          <a:xfrm>
            <a:off x="-2514600" y="0"/>
            <a:ext cx="12192000" cy="7620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solution-focused courts</a:t>
            </a:r>
            <a:endParaRPr lang="en-US" dirty="0"/>
          </a:p>
        </p:txBody>
      </p:sp>
      <p:sp>
        <p:nvSpPr>
          <p:cNvPr id="3" name="Content Placeholder 2"/>
          <p:cNvSpPr>
            <a:spLocks noGrp="1"/>
          </p:cNvSpPr>
          <p:nvPr>
            <p:ph idx="1"/>
          </p:nvPr>
        </p:nvSpPr>
        <p:spPr/>
        <p:txBody>
          <a:bodyPr>
            <a:normAutofit/>
          </a:bodyPr>
          <a:lstStyle/>
          <a:p>
            <a:r>
              <a:rPr lang="en-US" dirty="0" smtClean="0"/>
              <a:t>Mental health list/court</a:t>
            </a:r>
          </a:p>
          <a:p>
            <a:pPr marL="633222" indent="-514350">
              <a:buFont typeface="+mj-lt"/>
              <a:buAutoNum type="alphaLcParenR"/>
            </a:pPr>
            <a:r>
              <a:rPr lang="en-US" dirty="0" smtClean="0"/>
              <a:t>First 2000 Adelaide</a:t>
            </a:r>
          </a:p>
          <a:p>
            <a:pPr marL="633222" indent="-514350">
              <a:buFont typeface="+mj-lt"/>
              <a:buAutoNum type="alphaLcParenR"/>
            </a:pPr>
            <a:r>
              <a:rPr lang="en-US" dirty="0" smtClean="0"/>
              <a:t>Tasmania - Hobart, Launceston, </a:t>
            </a:r>
            <a:r>
              <a:rPr lang="en-US" dirty="0" err="1" smtClean="0"/>
              <a:t>Burnie</a:t>
            </a:r>
            <a:r>
              <a:rPr lang="en-US" dirty="0" smtClean="0"/>
              <a:t> and Devonport</a:t>
            </a:r>
          </a:p>
          <a:p>
            <a:r>
              <a:rPr lang="en-US" dirty="0" smtClean="0"/>
              <a:t>Aboriginal sentencing </a:t>
            </a:r>
          </a:p>
          <a:p>
            <a:pPr marL="633222" indent="-514350">
              <a:buFont typeface="+mj-lt"/>
              <a:buAutoNum type="alphaLcParenR"/>
            </a:pPr>
            <a:r>
              <a:rPr lang="en-US" dirty="0" smtClean="0"/>
              <a:t>Nunga Court in Adelaide</a:t>
            </a:r>
          </a:p>
          <a:p>
            <a:pPr marL="633222" indent="-514350">
              <a:buFont typeface="+mj-lt"/>
              <a:buAutoNum type="alphaLcParenR"/>
            </a:pPr>
            <a:r>
              <a:rPr lang="en-US" dirty="0" smtClean="0"/>
              <a:t>Koori Court in Melbourne</a:t>
            </a:r>
          </a:p>
          <a:p>
            <a:pPr marL="633222" indent="-514350"/>
            <a:r>
              <a:rPr lang="en-US" dirty="0" smtClean="0"/>
              <a:t>Youth treatment court ACT</a:t>
            </a:r>
          </a:p>
          <a:p>
            <a:pPr marL="633222" indent="-514350"/>
            <a:r>
              <a:rPr lang="en-US" dirty="0" err="1" smtClean="0"/>
              <a:t>Neighbourhood</a:t>
            </a:r>
            <a:r>
              <a:rPr lang="en-US" dirty="0" smtClean="0"/>
              <a:t> Justice Centre, Victoria</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Family Drug Treatment Court VIC</a:t>
            </a:r>
            <a:br>
              <a:rPr lang="en-US" dirty="0" smtClean="0"/>
            </a:br>
            <a:r>
              <a:rPr lang="en-US" dirty="0" smtClean="0"/>
              <a:t>January 2014</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871220" y="1774825"/>
            <a:ext cx="7401560" cy="46259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Specialised</a:t>
            </a:r>
            <a:r>
              <a:rPr lang="en-US" dirty="0" smtClean="0"/>
              <a:t> Youth Justice Court Pilot</a:t>
            </a:r>
            <a:br>
              <a:rPr lang="en-US" dirty="0" smtClean="0"/>
            </a:br>
            <a:r>
              <a:rPr lang="en-US" dirty="0" smtClean="0"/>
              <a:t>Hobart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Improved timeliness to </a:t>
            </a:r>
            <a:r>
              <a:rPr lang="en-US" dirty="0" err="1" smtClean="0"/>
              <a:t>finalisation</a:t>
            </a:r>
            <a:r>
              <a:rPr lang="en-US" dirty="0" smtClean="0"/>
              <a:t> of youth justice matters </a:t>
            </a:r>
          </a:p>
          <a:p>
            <a:r>
              <a:rPr lang="en-US" dirty="0" smtClean="0"/>
              <a:t>Encouragement of more consistency in the court’s decisions </a:t>
            </a:r>
          </a:p>
          <a:p>
            <a:r>
              <a:rPr lang="en-US" dirty="0" smtClean="0"/>
              <a:t>Greater development and application of expertise in youth justice matters </a:t>
            </a:r>
          </a:p>
          <a:p>
            <a:r>
              <a:rPr lang="en-US" dirty="0" smtClean="0"/>
              <a:t>Better coordination of youth justice support services to the court </a:t>
            </a:r>
          </a:p>
          <a:p>
            <a:r>
              <a:rPr lang="en-US" dirty="0" smtClean="0"/>
              <a:t>Increased collaborative approaches between the agencies involved in youth justice. </a:t>
            </a:r>
          </a:p>
          <a:p>
            <a:endParaRPr lang="en-US" dirty="0" smtClean="0"/>
          </a:p>
          <a:p>
            <a:r>
              <a:rPr lang="en-US" dirty="0" smtClean="0"/>
              <a:t>Achieved all but first goal</a:t>
            </a:r>
          </a:p>
          <a:p>
            <a:r>
              <a:rPr lang="en-US" dirty="0" smtClean="0"/>
              <a:t>Will expand to Launceston in 2014</a:t>
            </a:r>
          </a:p>
          <a:p>
            <a:r>
              <a:rPr lang="en-US" dirty="0" smtClean="0"/>
              <a:t>No Family Treatment Court in Tasmania</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Two steps forward, …</a:t>
            </a:r>
            <a:endParaRPr lang="en-US" dirty="0"/>
          </a:p>
        </p:txBody>
      </p:sp>
      <p:pic>
        <p:nvPicPr>
          <p:cNvPr id="7" name="Content Placeholder 6" descr="Two steps forward.png"/>
          <p:cNvPicPr>
            <a:picLocks noGrp="1" noChangeAspect="1"/>
          </p:cNvPicPr>
          <p:nvPr>
            <p:ph sz="half" idx="1"/>
          </p:nvPr>
        </p:nvPicPr>
        <p:blipFill>
          <a:blip r:embed="rId2" cstate="print"/>
          <a:stretch>
            <a:fillRect/>
          </a:stretch>
        </p:blipFill>
        <p:spPr>
          <a:xfrm>
            <a:off x="457200" y="2581768"/>
            <a:ext cx="4038600" cy="3007327"/>
          </a:xfrm>
        </p:spPr>
      </p:pic>
      <p:sp>
        <p:nvSpPr>
          <p:cNvPr id="6" name="Content Placeholder 5"/>
          <p:cNvSpPr>
            <a:spLocks noGrp="1"/>
          </p:cNvSpPr>
          <p:nvPr>
            <p:ph sz="half" idx="2"/>
          </p:nvPr>
        </p:nvSpPr>
        <p:spPr/>
        <p:txBody>
          <a:bodyPr>
            <a:normAutofit fontScale="92500" lnSpcReduction="20000"/>
          </a:bodyPr>
          <a:lstStyle/>
          <a:p>
            <a:r>
              <a:rPr lang="en-US" dirty="0" smtClean="0"/>
              <a:t>NSW closed Youth Drug and Alcohol Court (July 2012)</a:t>
            </a:r>
          </a:p>
          <a:p>
            <a:r>
              <a:rPr lang="en-US" dirty="0" smtClean="0"/>
              <a:t>Queensland closed Murri Court, Special Circumstances and Drug Treatment Courts</a:t>
            </a:r>
          </a:p>
          <a:p>
            <a:r>
              <a:rPr lang="en-US" dirty="0" smtClean="0"/>
              <a:t>(But allowed “Indigenous Sentencing List “)</a:t>
            </a:r>
          </a:p>
          <a:p>
            <a:r>
              <a:rPr lang="en-US" dirty="0" smtClean="0"/>
              <a:t>Claimed fiscal concerns</a:t>
            </a:r>
          </a:p>
          <a:p>
            <a:r>
              <a:rPr lang="en-US" dirty="0" smtClean="0"/>
              <a:t>Drug Court in QLD saved </a:t>
            </a:r>
            <a:r>
              <a:rPr lang="en-US" dirty="0" err="1" smtClean="0"/>
              <a:t>AU$6</a:t>
            </a:r>
            <a:r>
              <a:rPr lang="en-US" dirty="0" smtClean="0"/>
              <a:t> million</a:t>
            </a:r>
          </a:p>
          <a:p>
            <a:pPr>
              <a:buNone/>
            </a:pPr>
            <a:r>
              <a:rPr lang="en-US" dirty="0" smtClean="0"/>
              <a:t>     year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p:cNvPicPr>
            <a:picLocks noChangeAspect="1" noChangeArrowheads="1"/>
          </p:cNvPicPr>
          <p:nvPr/>
        </p:nvPicPr>
        <p:blipFill>
          <a:blip r:embed="rId2" cstate="print"/>
          <a:srcRect/>
          <a:stretch>
            <a:fillRect/>
          </a:stretch>
        </p:blipFill>
        <p:spPr bwMode="auto">
          <a:xfrm>
            <a:off x="-1295400" y="0"/>
            <a:ext cx="12192000" cy="7620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“Mr Cranny said the court was attempting to fill the gap of the drug and </a:t>
            </a:r>
            <a:r>
              <a:rPr lang="en-US" dirty="0" err="1" smtClean="0"/>
              <a:t>specialised</a:t>
            </a:r>
            <a:r>
              <a:rPr lang="en-US" dirty="0" smtClean="0"/>
              <a:t> courts, which had been scrapped by the Newman Government.”</a:t>
            </a:r>
          </a:p>
          <a:p>
            <a:r>
              <a:rPr lang="en-US" dirty="0" smtClean="0"/>
              <a:t>Attorney-General Jarrod </a:t>
            </a:r>
            <a:r>
              <a:rPr lang="en-US" dirty="0" err="1" smtClean="0"/>
              <a:t>Bleijie</a:t>
            </a:r>
            <a:r>
              <a:rPr lang="en-US" dirty="0" smtClean="0"/>
              <a:t> said the program was not offered to serious offenders.</a:t>
            </a:r>
          </a:p>
          <a:p>
            <a:r>
              <a:rPr lang="en-US" dirty="0" smtClean="0"/>
              <a:t>"We are an unashamedly tough Government, but we also support our most vulnerable,'' Mr </a:t>
            </a:r>
            <a:r>
              <a:rPr lang="en-US" dirty="0" err="1" smtClean="0"/>
              <a:t>Bleijie</a:t>
            </a:r>
            <a:r>
              <a:rPr lang="en-US" dirty="0" smtClean="0"/>
              <a:t> told </a:t>
            </a:r>
            <a:r>
              <a:rPr lang="en-US" i="1" dirty="0" smtClean="0"/>
              <a:t>The Courier-Mail</a:t>
            </a:r>
            <a:r>
              <a:rPr lang="en-US" dirty="0" smtClean="0"/>
              <a: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295400" y="0"/>
            <a:ext cx="12192000" cy="73342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from the right</a:t>
            </a:r>
            <a:endParaRPr lang="en-US" dirty="0"/>
          </a:p>
        </p:txBody>
      </p:sp>
      <p:sp>
        <p:nvSpPr>
          <p:cNvPr id="3" name="Content Placeholder 2"/>
          <p:cNvSpPr>
            <a:spLocks noGrp="1"/>
          </p:cNvSpPr>
          <p:nvPr>
            <p:ph idx="1"/>
          </p:nvPr>
        </p:nvSpPr>
        <p:spPr/>
        <p:txBody>
          <a:bodyPr>
            <a:normAutofit lnSpcReduction="10000"/>
          </a:bodyPr>
          <a:lstStyle/>
          <a:p>
            <a:r>
              <a:rPr lang="en-US" dirty="0" smtClean="0"/>
              <a:t>“Conservatives </a:t>
            </a:r>
            <a:r>
              <a:rPr lang="en-US" b="1" dirty="0" smtClean="0">
                <a:solidFill>
                  <a:srgbClr val="FF0000"/>
                </a:solidFill>
              </a:rPr>
              <a:t>favor voluntary drug courts </a:t>
            </a:r>
            <a:r>
              <a:rPr lang="en-US" dirty="0" smtClean="0"/>
              <a:t>because they provide options for those people who are sincerely committed to taking responsibility to reform their lives.”</a:t>
            </a:r>
          </a:p>
          <a:p>
            <a:r>
              <a:rPr lang="en-US" dirty="0" smtClean="0"/>
              <a:t>“The reduced recidivism rates that result from the use of drug courts </a:t>
            </a:r>
            <a:r>
              <a:rPr lang="en-US" b="1" dirty="0" smtClean="0">
                <a:solidFill>
                  <a:srgbClr val="FF0000"/>
                </a:solidFill>
              </a:rPr>
              <a:t>benefit public safety</a:t>
            </a:r>
            <a:r>
              <a:rPr lang="en-US" dirty="0" smtClean="0"/>
              <a:t>, but drug courts can also </a:t>
            </a:r>
            <a:r>
              <a:rPr lang="en-US" b="1" dirty="0" smtClean="0">
                <a:solidFill>
                  <a:srgbClr val="FF0000"/>
                </a:solidFill>
              </a:rPr>
              <a:t>reduce the burden of incarceration </a:t>
            </a:r>
            <a:r>
              <a:rPr lang="en-US" dirty="0" smtClean="0"/>
              <a:t>on state budgets because they cost less—between $2,500 and $4,000 annually per offender.”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Comprehensive Law Movement</a:t>
            </a:r>
          </a:p>
        </p:txBody>
      </p:sp>
      <p:sp>
        <p:nvSpPr>
          <p:cNvPr id="11267" name="Rectangle 3"/>
          <p:cNvSpPr>
            <a:spLocks noGrp="1" noChangeArrowheads="1"/>
          </p:cNvSpPr>
          <p:nvPr>
            <p:ph idx="1"/>
          </p:nvPr>
        </p:nvSpPr>
        <p:spPr/>
        <p:txBody>
          <a:bodyPr/>
          <a:lstStyle/>
          <a:p>
            <a:pPr marL="609600" indent="-609600" eaLnBrk="1" hangingPunct="1">
              <a:buFont typeface="Wingdings" pitchFamily="2" charset="2"/>
              <a:buAutoNum type="arabicPeriod"/>
            </a:pPr>
            <a:r>
              <a:rPr lang="en-US" sz="3600" dirty="0" smtClean="0"/>
              <a:t>Seeks to maximize emotional, psychological and relational wellbeing of those involved with legal matters</a:t>
            </a:r>
          </a:p>
          <a:p>
            <a:pPr marL="609600" indent="-609600" eaLnBrk="1" hangingPunct="1">
              <a:buFont typeface="Wingdings" pitchFamily="2" charset="2"/>
              <a:buAutoNum type="arabicPeriod"/>
            </a:pPr>
            <a:r>
              <a:rPr lang="en-US" sz="3600" dirty="0" smtClean="0"/>
              <a:t>Focuses beyond strict legal rights,</a:t>
            </a:r>
          </a:p>
          <a:p>
            <a:pPr marL="609600" indent="-609600" eaLnBrk="1" hangingPunct="1">
              <a:buFont typeface="Wingdings" pitchFamily="2" charset="2"/>
              <a:buNone/>
            </a:pPr>
            <a:r>
              <a:rPr lang="en-US" sz="3600" dirty="0" smtClean="0"/>
              <a:t>      responsibilities, duties, obligations and entitleme</a:t>
            </a:r>
            <a:r>
              <a:rPr lang="en-US" dirty="0" smtClean="0"/>
              <a:t>nts</a:t>
            </a:r>
          </a:p>
        </p:txBody>
      </p:sp>
      <p:sp>
        <p:nvSpPr>
          <p:cNvPr id="11268" name="Text Box 4"/>
          <p:cNvSpPr txBox="1">
            <a:spLocks noChangeArrowheads="1"/>
          </p:cNvSpPr>
          <p:nvPr/>
        </p:nvSpPr>
        <p:spPr bwMode="auto">
          <a:xfrm>
            <a:off x="0" y="5807075"/>
            <a:ext cx="9144000" cy="517525"/>
          </a:xfrm>
          <a:prstGeom prst="rect">
            <a:avLst/>
          </a:prstGeom>
          <a:noFill/>
          <a:ln w="12700" cap="sq">
            <a:noFill/>
            <a:miter lim="800000"/>
            <a:headEnd type="none" w="sm" len="sm"/>
            <a:tailEnd type="none" w="sm" len="sm"/>
          </a:ln>
        </p:spPr>
        <p:txBody>
          <a:bodyPr>
            <a:spAutoFit/>
          </a:bodyPr>
          <a:lstStyle/>
          <a:p>
            <a:pPr algn="ctr" eaLnBrk="1" hangingPunct="1"/>
            <a:r>
              <a:rPr lang="en-US" sz="1400">
                <a:latin typeface="Times New Roman" pitchFamily="18" charset="0"/>
              </a:rPr>
              <a:t>Daicoff, Susan, “Law as a Healing Profession: The ‘Comprehensive Law Movement’,” </a:t>
            </a:r>
          </a:p>
          <a:p>
            <a:pPr algn="ctr" eaLnBrk="1" hangingPunct="1"/>
            <a:r>
              <a:rPr lang="en-US" sz="1400">
                <a:latin typeface="Times New Roman" pitchFamily="18" charset="0"/>
              </a:rPr>
              <a:t>6 </a:t>
            </a:r>
            <a:r>
              <a:rPr lang="en-US" sz="1400" i="1">
                <a:latin typeface="Times New Roman" pitchFamily="18" charset="0"/>
              </a:rPr>
              <a:t>Pepperdine Dispute Resolution Law Journal </a:t>
            </a:r>
            <a:r>
              <a:rPr lang="en-US" sz="1400">
                <a:latin typeface="Times New Roman" pitchFamily="18" charset="0"/>
              </a:rPr>
              <a:t>1 (2006)</a:t>
            </a: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Drug Treatment Courts in the U.S.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2,833 Drug Courts in U.S. </a:t>
            </a:r>
            <a:r>
              <a:rPr lang="en-US" sz="2000" dirty="0" smtClean="0"/>
              <a:t>(1-10-13)</a:t>
            </a:r>
            <a:endParaRPr lang="en-US" dirty="0"/>
          </a:p>
        </p:txBody>
      </p:sp>
      <p:sp>
        <p:nvSpPr>
          <p:cNvPr id="4" name="Oval 3"/>
          <p:cNvSpPr/>
          <p:nvPr/>
        </p:nvSpPr>
        <p:spPr>
          <a:xfrm>
            <a:off x="2743200" y="3200400"/>
            <a:ext cx="1219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321</a:t>
            </a:r>
          </a:p>
          <a:p>
            <a:pPr algn="ctr"/>
            <a:r>
              <a:rPr lang="en-US" b="1" dirty="0" smtClean="0">
                <a:solidFill>
                  <a:schemeClr val="tx1"/>
                </a:solidFill>
              </a:rPr>
              <a:t>Family</a:t>
            </a:r>
            <a:endParaRPr lang="en-US" b="1" dirty="0">
              <a:solidFill>
                <a:schemeClr val="tx1"/>
              </a:solidFill>
            </a:endParaRPr>
          </a:p>
        </p:txBody>
      </p:sp>
      <p:sp>
        <p:nvSpPr>
          <p:cNvPr id="5" name="Oval 4"/>
          <p:cNvSpPr/>
          <p:nvPr/>
        </p:nvSpPr>
        <p:spPr>
          <a:xfrm>
            <a:off x="7239000" y="4419600"/>
            <a:ext cx="10668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127 Tribal</a:t>
            </a:r>
            <a:endParaRPr lang="en-US" b="1" dirty="0">
              <a:solidFill>
                <a:schemeClr val="tx1"/>
              </a:solidFill>
            </a:endParaRPr>
          </a:p>
        </p:txBody>
      </p:sp>
      <p:sp>
        <p:nvSpPr>
          <p:cNvPr id="6" name="Oval 5"/>
          <p:cNvSpPr/>
          <p:nvPr/>
        </p:nvSpPr>
        <p:spPr>
          <a:xfrm>
            <a:off x="5562600" y="3505200"/>
            <a:ext cx="1143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129</a:t>
            </a:r>
          </a:p>
          <a:p>
            <a:pPr algn="ctr"/>
            <a:r>
              <a:rPr lang="en-US" b="1" dirty="0" smtClean="0">
                <a:solidFill>
                  <a:schemeClr val="tx1"/>
                </a:solidFill>
              </a:rPr>
              <a:t>State</a:t>
            </a:r>
          </a:p>
          <a:p>
            <a:pPr algn="ctr"/>
            <a:r>
              <a:rPr lang="en-US" b="1" dirty="0" smtClean="0">
                <a:solidFill>
                  <a:schemeClr val="tx1"/>
                </a:solidFill>
              </a:rPr>
              <a:t>Vets</a:t>
            </a:r>
            <a:endParaRPr lang="en-US" b="1" dirty="0">
              <a:solidFill>
                <a:schemeClr val="tx1"/>
              </a:solidFill>
            </a:endParaRPr>
          </a:p>
        </p:txBody>
      </p:sp>
      <p:sp>
        <p:nvSpPr>
          <p:cNvPr id="7" name="Oval 6"/>
          <p:cNvSpPr/>
          <p:nvPr/>
        </p:nvSpPr>
        <p:spPr>
          <a:xfrm>
            <a:off x="990600" y="3733800"/>
            <a:ext cx="1295400"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221</a:t>
            </a:r>
          </a:p>
          <a:p>
            <a:pPr algn="ctr"/>
            <a:r>
              <a:rPr lang="en-US" b="1" dirty="0" smtClean="0">
                <a:solidFill>
                  <a:schemeClr val="tx1"/>
                </a:solidFill>
              </a:rPr>
              <a:t>DWI</a:t>
            </a:r>
          </a:p>
          <a:p>
            <a:pPr algn="ctr"/>
            <a:r>
              <a:rPr lang="en-US" b="1" dirty="0" smtClean="0">
                <a:solidFill>
                  <a:schemeClr val="tx1"/>
                </a:solidFill>
              </a:rPr>
              <a:t>600+ hybrid</a:t>
            </a:r>
            <a:endParaRPr lang="en-US" b="1" dirty="0">
              <a:solidFill>
                <a:schemeClr val="tx1"/>
              </a:solidFill>
            </a:endParaRPr>
          </a:p>
        </p:txBody>
      </p:sp>
      <p:sp>
        <p:nvSpPr>
          <p:cNvPr id="8" name="Oval 7"/>
          <p:cNvSpPr/>
          <p:nvPr/>
        </p:nvSpPr>
        <p:spPr>
          <a:xfrm>
            <a:off x="6858000" y="3352800"/>
            <a:ext cx="13716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5</a:t>
            </a:r>
          </a:p>
          <a:p>
            <a:pPr algn="ctr"/>
            <a:r>
              <a:rPr lang="en-US" b="1" dirty="0" smtClean="0">
                <a:solidFill>
                  <a:schemeClr val="tx1"/>
                </a:solidFill>
              </a:rPr>
              <a:t>Federal</a:t>
            </a:r>
          </a:p>
          <a:p>
            <a:pPr algn="ctr"/>
            <a:r>
              <a:rPr lang="en-US" b="1" dirty="0" smtClean="0">
                <a:solidFill>
                  <a:schemeClr val="tx1"/>
                </a:solidFill>
              </a:rPr>
              <a:t>Vets</a:t>
            </a:r>
            <a:endParaRPr lang="en-US" b="1" dirty="0">
              <a:solidFill>
                <a:schemeClr val="tx1"/>
              </a:solidFill>
            </a:endParaRPr>
          </a:p>
        </p:txBody>
      </p:sp>
      <p:sp>
        <p:nvSpPr>
          <p:cNvPr id="9" name="Oval 8"/>
          <p:cNvSpPr/>
          <p:nvPr/>
        </p:nvSpPr>
        <p:spPr>
          <a:xfrm>
            <a:off x="2667000" y="2133600"/>
            <a:ext cx="14478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459</a:t>
            </a:r>
          </a:p>
          <a:p>
            <a:pPr algn="ctr"/>
            <a:r>
              <a:rPr lang="en-US" b="1" dirty="0" smtClean="0">
                <a:solidFill>
                  <a:schemeClr val="tx1"/>
                </a:solidFill>
              </a:rPr>
              <a:t>Juvenile</a:t>
            </a:r>
            <a:endParaRPr lang="en-US" b="1" dirty="0">
              <a:solidFill>
                <a:schemeClr val="tx1"/>
              </a:solidFill>
            </a:endParaRPr>
          </a:p>
        </p:txBody>
      </p:sp>
      <p:sp>
        <p:nvSpPr>
          <p:cNvPr id="10" name="Oval 9"/>
          <p:cNvSpPr/>
          <p:nvPr/>
        </p:nvSpPr>
        <p:spPr>
          <a:xfrm>
            <a:off x="838200" y="1905000"/>
            <a:ext cx="13716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1,474</a:t>
            </a:r>
          </a:p>
          <a:p>
            <a:pPr algn="ctr"/>
            <a:r>
              <a:rPr lang="en-US" b="1" dirty="0" smtClean="0">
                <a:solidFill>
                  <a:schemeClr val="tx1"/>
                </a:solidFill>
              </a:rPr>
              <a:t>Adult</a:t>
            </a:r>
            <a:endParaRPr lang="en-US" b="1" dirty="0">
              <a:solidFill>
                <a:schemeClr val="tx1"/>
              </a:solidFill>
            </a:endParaRPr>
          </a:p>
        </p:txBody>
      </p:sp>
      <p:sp>
        <p:nvSpPr>
          <p:cNvPr id="11" name="Oval 10"/>
          <p:cNvSpPr/>
          <p:nvPr/>
        </p:nvSpPr>
        <p:spPr>
          <a:xfrm>
            <a:off x="381000" y="5486400"/>
            <a:ext cx="21336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39 </a:t>
            </a:r>
          </a:p>
          <a:p>
            <a:pPr algn="ctr"/>
            <a:r>
              <a:rPr lang="en-US" b="1" dirty="0" smtClean="0">
                <a:solidFill>
                  <a:schemeClr val="tx1"/>
                </a:solidFill>
              </a:rPr>
              <a:t>Co-Occurring</a:t>
            </a:r>
            <a:endParaRPr lang="en-US" b="1" dirty="0">
              <a:solidFill>
                <a:schemeClr val="tx1"/>
              </a:solidFill>
            </a:endParaRPr>
          </a:p>
        </p:txBody>
      </p:sp>
      <p:sp>
        <p:nvSpPr>
          <p:cNvPr id="12" name="Oval 11"/>
          <p:cNvSpPr/>
          <p:nvPr/>
        </p:nvSpPr>
        <p:spPr>
          <a:xfrm>
            <a:off x="3276600" y="5410200"/>
            <a:ext cx="16002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30 </a:t>
            </a:r>
          </a:p>
          <a:p>
            <a:pPr algn="ctr"/>
            <a:r>
              <a:rPr lang="en-US" b="1" dirty="0" smtClean="0">
                <a:solidFill>
                  <a:schemeClr val="tx1"/>
                </a:solidFill>
              </a:rPr>
              <a:t>Re-Entry</a:t>
            </a:r>
            <a:endParaRPr lang="en-US" b="1" dirty="0">
              <a:solidFill>
                <a:schemeClr val="tx1"/>
              </a:solidFill>
            </a:endParaRPr>
          </a:p>
        </p:txBody>
      </p:sp>
      <p:sp>
        <p:nvSpPr>
          <p:cNvPr id="14" name="Oval 13"/>
          <p:cNvSpPr/>
          <p:nvPr/>
        </p:nvSpPr>
        <p:spPr>
          <a:xfrm>
            <a:off x="5562600" y="5486400"/>
            <a:ext cx="1524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5</a:t>
            </a:r>
          </a:p>
          <a:p>
            <a:pPr algn="ctr"/>
            <a:r>
              <a:rPr lang="en-US" b="1" dirty="0" smtClean="0">
                <a:solidFill>
                  <a:schemeClr val="tx1"/>
                </a:solidFill>
              </a:rPr>
              <a:t>Campus</a:t>
            </a:r>
            <a:endParaRPr lang="en-US" b="1" dirty="0">
              <a:solidFill>
                <a:schemeClr val="tx1"/>
              </a:solidFill>
            </a:endParaRPr>
          </a:p>
        </p:txBody>
      </p:sp>
      <p:sp>
        <p:nvSpPr>
          <p:cNvPr id="15" name="Oval 14"/>
          <p:cNvSpPr/>
          <p:nvPr/>
        </p:nvSpPr>
        <p:spPr>
          <a:xfrm>
            <a:off x="6705600" y="1905000"/>
            <a:ext cx="2133600" cy="121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25 </a:t>
            </a:r>
          </a:p>
          <a:p>
            <a:pPr algn="ctr"/>
            <a:r>
              <a:rPr lang="en-US" b="1" dirty="0" smtClean="0">
                <a:solidFill>
                  <a:schemeClr val="tx1"/>
                </a:solidFill>
              </a:rPr>
              <a:t>Federal</a:t>
            </a:r>
          </a:p>
          <a:p>
            <a:pPr algn="ctr"/>
            <a:r>
              <a:rPr lang="en-US" b="1" dirty="0" smtClean="0">
                <a:solidFill>
                  <a:schemeClr val="tx1"/>
                </a:solidFill>
              </a:rPr>
              <a:t>District</a:t>
            </a:r>
          </a:p>
          <a:p>
            <a:pPr algn="ctr"/>
            <a:r>
              <a:rPr lang="en-US" b="1" dirty="0" smtClean="0">
                <a:solidFill>
                  <a:schemeClr val="tx1"/>
                </a:solidFill>
              </a:rPr>
              <a:t>Courts</a:t>
            </a:r>
            <a:endParaRPr lang="en-US" b="1"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81000" y="1905000"/>
          <a:ext cx="83058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p:cNvSpPr>
            <a:spLocks noGrp="1"/>
          </p:cNvSpPr>
          <p:nvPr>
            <p:ph type="title"/>
          </p:nvPr>
        </p:nvSpPr>
        <p:spPr>
          <a:xfrm>
            <a:off x="762000" y="228600"/>
            <a:ext cx="7696200" cy="1143000"/>
          </a:xfrm>
        </p:spPr>
        <p:txBody>
          <a:bodyPr/>
          <a:lstStyle/>
          <a:p>
            <a:r>
              <a:rPr lang="en-US" dirty="0" smtClean="0"/>
              <a:t>~1,300 Other P-S Courts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a:t>
            </a:r>
            <a:endParaRPr lang="en-US" dirty="0"/>
          </a:p>
        </p:txBody>
      </p:sp>
      <p:sp>
        <p:nvSpPr>
          <p:cNvPr id="3" name="Content Placeholder 2"/>
          <p:cNvSpPr>
            <a:spLocks noGrp="1"/>
          </p:cNvSpPr>
          <p:nvPr>
            <p:ph idx="1"/>
          </p:nvPr>
        </p:nvSpPr>
        <p:spPr/>
        <p:txBody>
          <a:bodyPr/>
          <a:lstStyle/>
          <a:p>
            <a:r>
              <a:rPr lang="en-US" sz="4800" dirty="0" smtClean="0"/>
              <a:t>82% criminal courts are post-plea</a:t>
            </a:r>
          </a:p>
          <a:p>
            <a:r>
              <a:rPr lang="en-US" sz="4800" dirty="0" smtClean="0"/>
              <a:t>140,000 participants nationwide</a:t>
            </a:r>
          </a:p>
          <a:p>
            <a:r>
              <a:rPr lang="en-US" sz="4800" dirty="0" smtClean="0"/>
              <a:t>1.2 million eligible but not served</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Efficacy – Adult Drug Court</a:t>
            </a:r>
            <a:endParaRPr lang="en-US" dirty="0"/>
          </a:p>
        </p:txBody>
      </p:sp>
      <p:sp>
        <p:nvSpPr>
          <p:cNvPr id="3" name="Content Placeholder 2"/>
          <p:cNvSpPr>
            <a:spLocks noGrp="1"/>
          </p:cNvSpPr>
          <p:nvPr>
            <p:ph idx="1"/>
          </p:nvPr>
        </p:nvSpPr>
        <p:spPr/>
        <p:txBody>
          <a:bodyPr/>
          <a:lstStyle/>
          <a:p>
            <a:r>
              <a:rPr lang="en-US" sz="4400" dirty="0" smtClean="0"/>
              <a:t>Reduce substance use by &gt;35%</a:t>
            </a:r>
          </a:p>
          <a:p>
            <a:r>
              <a:rPr lang="en-US" sz="4400" dirty="0" smtClean="0"/>
              <a:t>Reduce crime by 50%</a:t>
            </a:r>
          </a:p>
          <a:p>
            <a:r>
              <a:rPr lang="en-US" sz="4400" dirty="0" smtClean="0"/>
              <a:t>Reduce recidivism -- 75% graduates are arrest free; crime reduction remains &gt;14 years</a:t>
            </a:r>
          </a:p>
          <a:p>
            <a:endParaRPr lang="en-US" sz="44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Savings</a:t>
            </a:r>
            <a:endParaRPr lang="en-US" dirty="0"/>
          </a:p>
        </p:txBody>
      </p:sp>
      <p:sp>
        <p:nvSpPr>
          <p:cNvPr id="3" name="Content Placeholder 2"/>
          <p:cNvSpPr>
            <a:spLocks noGrp="1"/>
          </p:cNvSpPr>
          <p:nvPr>
            <p:ph idx="1"/>
          </p:nvPr>
        </p:nvSpPr>
        <p:spPr/>
        <p:txBody>
          <a:bodyPr>
            <a:normAutofit/>
          </a:bodyPr>
          <a:lstStyle/>
          <a:p>
            <a:r>
              <a:rPr lang="en-US" sz="4800" dirty="0" smtClean="0"/>
              <a:t>11 meta analyses show:</a:t>
            </a:r>
          </a:p>
          <a:p>
            <a:r>
              <a:rPr lang="en-US" sz="4800" dirty="0" smtClean="0"/>
              <a:t>$1 = $2.21 - $3.36 savings</a:t>
            </a:r>
          </a:p>
          <a:p>
            <a:r>
              <a:rPr lang="en-US" sz="4800" dirty="0" smtClean="0"/>
              <a:t>Up to $27 per dollar invested if all costs are counted</a:t>
            </a:r>
          </a:p>
          <a:p>
            <a:r>
              <a:rPr lang="en-US" sz="4800" dirty="0" smtClean="0"/>
              <a:t>Family Drug Court saves $10-15,000 per child</a:t>
            </a:r>
            <a:endParaRPr lang="en-US" sz="4800" dirty="0"/>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742950" indent="-742950"/>
            <a:r>
              <a:rPr lang="en-US" dirty="0" smtClean="0"/>
              <a:t>What can you do?</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Develop partnerships with the drug diversion court and mental health list</a:t>
            </a:r>
          </a:p>
          <a:p>
            <a:pPr marL="514350" indent="-514350">
              <a:buFont typeface="+mj-lt"/>
              <a:buAutoNum type="arabicPeriod"/>
            </a:pPr>
            <a:r>
              <a:rPr lang="en-US" dirty="0" smtClean="0"/>
              <a:t>Support and promote their work</a:t>
            </a:r>
          </a:p>
          <a:p>
            <a:pPr marL="514350" indent="-514350">
              <a:buFont typeface="+mj-lt"/>
              <a:buAutoNum type="arabicPeriod"/>
            </a:pPr>
            <a:r>
              <a:rPr lang="en-US" dirty="0" smtClean="0"/>
              <a:t>Encourage the development of other solution-focused courts:</a:t>
            </a:r>
          </a:p>
          <a:p>
            <a:pPr marL="514350" indent="-514350">
              <a:buFont typeface="+mj-lt"/>
              <a:buAutoNum type="alphaLcParenR"/>
            </a:pPr>
            <a:r>
              <a:rPr lang="en-US" dirty="0" smtClean="0"/>
              <a:t>Supreme court, post conviction, more serious crimes</a:t>
            </a:r>
          </a:p>
          <a:p>
            <a:pPr marL="514350" indent="-514350">
              <a:buFont typeface="+mj-lt"/>
              <a:buAutoNum type="alphaLcParenR"/>
            </a:pPr>
            <a:r>
              <a:rPr lang="en-US" dirty="0" smtClean="0"/>
              <a:t>Community supervision</a:t>
            </a:r>
          </a:p>
          <a:p>
            <a:pPr marL="514350" indent="-514350">
              <a:buFont typeface="+mj-lt"/>
              <a:buAutoNum type="alphaLcParenR"/>
            </a:pPr>
            <a:r>
              <a:rPr lang="en-US" dirty="0" smtClean="0"/>
              <a:t>Drink/drug driving court</a:t>
            </a:r>
          </a:p>
          <a:p>
            <a:pPr marL="514350" indent="-514350">
              <a:buFont typeface="+mj-lt"/>
              <a:buAutoNum type="alphaLcParenR"/>
            </a:pPr>
            <a:r>
              <a:rPr lang="en-US" dirty="0" smtClean="0"/>
              <a:t>Family treatment court</a:t>
            </a:r>
          </a:p>
          <a:p>
            <a:pPr marL="514350" indent="-514350">
              <a:buFont typeface="+mj-lt"/>
              <a:buAutoNum type="alphaLcParenR"/>
            </a:pPr>
            <a:r>
              <a:rPr lang="en-US" dirty="0" smtClean="0"/>
              <a:t>Integrated youth court</a:t>
            </a:r>
          </a:p>
          <a:p>
            <a:pPr marL="514350" indent="-51435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Comments?  Questions?</a:t>
            </a:r>
            <a:endParaRPr lang="en-US" dirty="0"/>
          </a:p>
        </p:txBody>
      </p:sp>
      <p:pic>
        <p:nvPicPr>
          <p:cNvPr id="5" name="Picture 4" descr="time questions.jpg"/>
          <p:cNvPicPr>
            <a:picLocks noChangeAspect="1"/>
          </p:cNvPicPr>
          <p:nvPr/>
        </p:nvPicPr>
        <p:blipFill>
          <a:blip r:embed="rId2" cstate="print"/>
          <a:stretch>
            <a:fillRect/>
          </a:stretch>
        </p:blipFill>
        <p:spPr>
          <a:xfrm>
            <a:off x="2057400" y="2133600"/>
            <a:ext cx="3886200" cy="3886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073150" y="96838"/>
            <a:ext cx="5613400" cy="1412875"/>
          </a:xfrm>
        </p:spPr>
        <p:txBody>
          <a:bodyPr>
            <a:normAutofit fontScale="90000"/>
          </a:bodyPr>
          <a:lstStyle/>
          <a:p>
            <a:r>
              <a:rPr lang="en-US" smtClean="0"/>
              <a:t/>
            </a:r>
            <a:br>
              <a:rPr lang="en-US" smtClean="0"/>
            </a:br>
            <a:r>
              <a:rPr lang="en-US" b="1" smtClean="0"/>
              <a:t>Collaborative Judges</a:t>
            </a:r>
          </a:p>
        </p:txBody>
      </p:sp>
      <p:sp>
        <p:nvSpPr>
          <p:cNvPr id="33795" name="Rectangle 3"/>
          <p:cNvSpPr>
            <a:spLocks noGrp="1" noChangeArrowheads="1"/>
          </p:cNvSpPr>
          <p:nvPr>
            <p:ph idx="1"/>
          </p:nvPr>
        </p:nvSpPr>
        <p:spPr>
          <a:xfrm>
            <a:off x="381000" y="1295400"/>
            <a:ext cx="8001000" cy="4572000"/>
          </a:xfrm>
        </p:spPr>
        <p:txBody>
          <a:bodyPr/>
          <a:lstStyle/>
          <a:p>
            <a:endParaRPr lang="en-US" sz="3600" smtClean="0"/>
          </a:p>
          <a:p>
            <a:r>
              <a:rPr lang="en-US" sz="3600" smtClean="0"/>
              <a:t>Judges believe they can and should play a role in the problem-solving process</a:t>
            </a:r>
          </a:p>
          <a:p>
            <a:r>
              <a:rPr lang="en-US" sz="3600" smtClean="0"/>
              <a:t>Outcomes matter--court is not just based on a process and precedent</a:t>
            </a:r>
          </a:p>
          <a:p>
            <a:pPr>
              <a:buFont typeface="Wingdings" pitchFamily="2" charset="2"/>
              <a:buNone/>
            </a:pPr>
            <a:endParaRPr lang="en-US" sz="3600" smtClean="0"/>
          </a:p>
        </p:txBody>
      </p:sp>
      <p:sp>
        <p:nvSpPr>
          <p:cNvPr id="5" name="Footer Placeholder 4"/>
          <p:cNvSpPr>
            <a:spLocks noGrp="1"/>
          </p:cNvSpPr>
          <p:nvPr>
            <p:ph type="ftr" sz="quarter" idx="11"/>
          </p:nvPr>
        </p:nvSpPr>
        <p:spPr>
          <a:xfrm rot="5400000">
            <a:off x="6989763" y="3736975"/>
            <a:ext cx="3200400" cy="365125"/>
          </a:xfrm>
        </p:spPr>
        <p:txBody>
          <a:bodyPr/>
          <a:lstStyle/>
          <a:p>
            <a:pPr>
              <a:defRPr/>
            </a:pPr>
            <a:r>
              <a:rPr lang="en-US"/>
              <a:t>Adelaide Thinker in Residence</a:t>
            </a:r>
          </a:p>
        </p:txBody>
      </p:sp>
      <p:sp>
        <p:nvSpPr>
          <p:cNvPr id="33796" name="Text Box 4"/>
          <p:cNvSpPr txBox="1">
            <a:spLocks noChangeArrowheads="1"/>
          </p:cNvSpPr>
          <p:nvPr/>
        </p:nvSpPr>
        <p:spPr bwMode="auto">
          <a:xfrm>
            <a:off x="685800" y="6172200"/>
            <a:ext cx="6019800" cy="307975"/>
          </a:xfrm>
          <a:prstGeom prst="rect">
            <a:avLst/>
          </a:prstGeom>
          <a:noFill/>
          <a:ln w="9525">
            <a:solidFill>
              <a:schemeClr val="tx1"/>
            </a:solidFill>
            <a:miter lim="800000"/>
            <a:headEnd/>
            <a:tailEnd/>
          </a:ln>
        </p:spPr>
        <p:txBody>
          <a:bodyPr>
            <a:spAutoFit/>
          </a:bodyPr>
          <a:lstStyle/>
          <a:p>
            <a:r>
              <a:rPr kumimoji="1" lang="en-US" sz="1400"/>
              <a:t>Adapted from Judge Judith S. Kaye, Former Chief Judge,  New York </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b="1" smtClean="0"/>
              <a:t>Collaborative Courts</a:t>
            </a:r>
          </a:p>
        </p:txBody>
      </p:sp>
      <p:sp>
        <p:nvSpPr>
          <p:cNvPr id="34819" name="Rectangle 3"/>
          <p:cNvSpPr>
            <a:spLocks noGrp="1" noChangeArrowheads="1"/>
          </p:cNvSpPr>
          <p:nvPr>
            <p:ph idx="1"/>
          </p:nvPr>
        </p:nvSpPr>
        <p:spPr/>
        <p:txBody>
          <a:bodyPr/>
          <a:lstStyle/>
          <a:p>
            <a:r>
              <a:rPr lang="en-US" sz="3600" smtClean="0"/>
              <a:t>Recognize the therapeutic potential of the court’s coercive powers</a:t>
            </a:r>
          </a:p>
          <a:p>
            <a:r>
              <a:rPr lang="en-US" sz="3600" smtClean="0"/>
              <a:t>Finds “Judicial Leverage” is an appropriate tool</a:t>
            </a:r>
          </a:p>
          <a:p>
            <a:pPr>
              <a:buFont typeface="Wingdings" pitchFamily="2" charset="2"/>
              <a:buNone/>
            </a:pPr>
            <a:endParaRPr lang="en-US" sz="3600" smtClean="0"/>
          </a:p>
        </p:txBody>
      </p:sp>
      <p:sp>
        <p:nvSpPr>
          <p:cNvPr id="4" name="Footer Placeholder 3"/>
          <p:cNvSpPr>
            <a:spLocks noGrp="1"/>
          </p:cNvSpPr>
          <p:nvPr>
            <p:ph type="ftr" sz="quarter" idx="11"/>
          </p:nvPr>
        </p:nvSpPr>
        <p:spPr>
          <a:xfrm rot="5400000">
            <a:off x="6989763" y="3736975"/>
            <a:ext cx="3200400" cy="365125"/>
          </a:xfrm>
        </p:spPr>
        <p:txBody>
          <a:bodyPr/>
          <a:lstStyle/>
          <a:p>
            <a:pPr>
              <a:defRPr/>
            </a:pPr>
            <a:r>
              <a:rPr lang="en-US"/>
              <a:t>Adelaide Thinker in Residence</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Rectangle 2"/>
          <p:cNvSpPr>
            <a:spLocks noGrp="1" noChangeArrowheads="1"/>
          </p:cNvSpPr>
          <p:nvPr>
            <p:ph type="title"/>
          </p:nvPr>
        </p:nvSpPr>
        <p:spPr>
          <a:xfrm>
            <a:off x="914400" y="-152400"/>
            <a:ext cx="7772400" cy="1143000"/>
          </a:xfrm>
        </p:spPr>
        <p:txBody>
          <a:bodyPr/>
          <a:lstStyle/>
          <a:p>
            <a:pPr algn="ctr" eaLnBrk="1" hangingPunct="1"/>
            <a:r>
              <a:rPr lang="en-US" dirty="0" smtClean="0"/>
              <a:t>Collaborative Change</a:t>
            </a:r>
          </a:p>
        </p:txBody>
      </p:sp>
      <p:graphicFrame>
        <p:nvGraphicFramePr>
          <p:cNvPr id="2" name="Diagram 1"/>
          <p:cNvGraphicFramePr/>
          <p:nvPr/>
        </p:nvGraphicFramePr>
        <p:xfrm>
          <a:off x="2286000" y="1524000"/>
          <a:ext cx="4683125"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fontAlgn="auto" hangingPunct="1">
              <a:spcAft>
                <a:spcPts val="0"/>
              </a:spcAft>
              <a:defRPr/>
            </a:pPr>
            <a:r>
              <a:rPr lang="en-US"/>
              <a:t>P-S Principles and Methods</a:t>
            </a:r>
          </a:p>
        </p:txBody>
      </p:sp>
      <p:sp>
        <p:nvSpPr>
          <p:cNvPr id="22531" name="Rectangle 3"/>
          <p:cNvSpPr>
            <a:spLocks noGrp="1" noChangeArrowheads="1"/>
          </p:cNvSpPr>
          <p:nvPr>
            <p:ph idx="1"/>
          </p:nvPr>
        </p:nvSpPr>
        <p:spPr>
          <a:xfrm>
            <a:off x="457200" y="1600200"/>
            <a:ext cx="7467600" cy="4873625"/>
          </a:xfrm>
        </p:spPr>
        <p:txBody>
          <a:bodyPr/>
          <a:lstStyle/>
          <a:p>
            <a:pPr marL="609600" indent="-609600" eaLnBrk="1" hangingPunct="1">
              <a:buFont typeface="Wingdings" pitchFamily="2" charset="2"/>
              <a:buAutoNum type="arabicPeriod"/>
            </a:pPr>
            <a:r>
              <a:rPr lang="en-US" sz="3600" dirty="0" smtClean="0"/>
              <a:t>Reduce recidivism in criminal cases</a:t>
            </a:r>
          </a:p>
          <a:p>
            <a:pPr marL="609600" indent="-609600" eaLnBrk="1" hangingPunct="1">
              <a:buFont typeface="Wingdings" pitchFamily="2" charset="2"/>
              <a:buAutoNum type="arabicPeriod"/>
            </a:pPr>
            <a:r>
              <a:rPr lang="en-US" sz="3600" dirty="0" smtClean="0"/>
              <a:t>Save incarceration and other costs of social services, e.g., foster care</a:t>
            </a:r>
          </a:p>
          <a:p>
            <a:pPr marL="609600" indent="-609600" eaLnBrk="1" hangingPunct="1">
              <a:buFont typeface="Wingdings" pitchFamily="2" charset="2"/>
              <a:buAutoNum type="arabicPeriod"/>
            </a:pPr>
            <a:r>
              <a:rPr lang="en-US" sz="3600" dirty="0" smtClean="0"/>
              <a:t>Have great public support</a:t>
            </a:r>
          </a:p>
          <a:p>
            <a:pPr marL="609600" indent="-609600" eaLnBrk="1" hangingPunct="1">
              <a:buFont typeface="Wingdings" pitchFamily="2" charset="2"/>
              <a:buAutoNum type="arabicPeriod"/>
            </a:pPr>
            <a:r>
              <a:rPr lang="en-US" sz="3600" dirty="0" smtClean="0"/>
              <a:t>High participant satisfaction (procedural justice)</a:t>
            </a:r>
          </a:p>
          <a:p>
            <a:pPr marL="609600" indent="-609600" eaLnBrk="1" hangingPunct="1">
              <a:buFont typeface="Wingdings" pitchFamily="2" charset="2"/>
              <a:buAutoNum type="arabicPeriod"/>
            </a:pPr>
            <a:r>
              <a:rPr lang="en-US" sz="3600" dirty="0" smtClean="0"/>
              <a:t>High judicial satisfaction</a:t>
            </a:r>
          </a:p>
          <a:p>
            <a:pPr marL="609600" indent="-609600" eaLnBrk="1" hangingPunct="1">
              <a:buFont typeface="Wingdings" pitchFamily="2" charset="2"/>
              <a:buAutoNum type="arabicPeriod"/>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1439</TotalTime>
  <Words>2104</Words>
  <Application>Microsoft Macintosh PowerPoint</Application>
  <PresentationFormat>On-screen Show (4:3)</PresentationFormat>
  <Paragraphs>359</Paragraphs>
  <Slides>57</Slides>
  <Notes>22</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Module</vt:lpstr>
      <vt:lpstr>Black, White or Grey: Therapeutic Jurisprudence and  Solution-Focused Courts</vt:lpstr>
      <vt:lpstr>Judge Sonia Sotomayor, a judge with “empathy” and “heart.”</vt:lpstr>
      <vt:lpstr>Therapeutic Jurisprudence</vt:lpstr>
      <vt:lpstr>Therapeutic Jurisprudence (TJ) in the Justice Setting</vt:lpstr>
      <vt:lpstr>Comprehensive Law Movement</vt:lpstr>
      <vt:lpstr> Collaborative Judges</vt:lpstr>
      <vt:lpstr>Collaborative Courts</vt:lpstr>
      <vt:lpstr>Collaborative Change</vt:lpstr>
      <vt:lpstr>P-S Principles and Methods</vt:lpstr>
      <vt:lpstr>What’s in a name?</vt:lpstr>
      <vt:lpstr>Solution-Focused Courts in Australia</vt:lpstr>
      <vt:lpstr>Shared Principles of Collaborative Courts (CA)</vt:lpstr>
      <vt:lpstr>PowerPoint Presentation</vt:lpstr>
      <vt:lpstr>“Tough on Crime”</vt:lpstr>
      <vt:lpstr>Three Strikes in California</vt:lpstr>
      <vt:lpstr>When jail is the only answer:</vt:lpstr>
      <vt:lpstr>PowerPoint Presentation</vt:lpstr>
      <vt:lpstr>Disparate Impact</vt:lpstr>
      <vt:lpstr>PowerPoint Presentation</vt:lpstr>
      <vt:lpstr>Inmates with mental illness</vt:lpstr>
      <vt:lpstr>Tasmanian prisoners?</vt:lpstr>
      <vt:lpstr>Australian Institute of Criminology Drug Use Monitoring in Australia</vt:lpstr>
      <vt:lpstr>Tasmanian prisoner profile</vt:lpstr>
      <vt:lpstr>ATOD use + MH problems =</vt:lpstr>
      <vt:lpstr>Cost of prison in Tasmania</vt:lpstr>
      <vt:lpstr>Daily costs</vt:lpstr>
      <vt:lpstr>Disproportionate impact</vt:lpstr>
      <vt:lpstr>What’s the Answer?</vt:lpstr>
      <vt:lpstr>Recidivism and drugs</vt:lpstr>
      <vt:lpstr>Outcomes of incarceration</vt:lpstr>
      <vt:lpstr>Conversation is changing</vt:lpstr>
      <vt:lpstr>Costs of misuse</vt:lpstr>
      <vt:lpstr>Little change in prison</vt:lpstr>
      <vt:lpstr>PowerPoint Presentation</vt:lpstr>
      <vt:lpstr>Reintegration planning</vt:lpstr>
      <vt:lpstr>Addiction</vt:lpstr>
      <vt:lpstr>Solution-Focused Courts AU</vt:lpstr>
      <vt:lpstr>International Perspective on Drug Courts</vt:lpstr>
      <vt:lpstr>UN Office of Drug Control  </vt:lpstr>
      <vt:lpstr>Drug Treatment Courts AU</vt:lpstr>
      <vt:lpstr>PowerPoint Presentation</vt:lpstr>
      <vt:lpstr>Other solution-focused courts</vt:lpstr>
      <vt:lpstr>Family Drug Treatment Court VIC January 2014</vt:lpstr>
      <vt:lpstr>Specialised Youth Justice Court Pilot Hobart</vt:lpstr>
      <vt:lpstr>Two steps forward, …</vt:lpstr>
      <vt:lpstr>PowerPoint Presentation</vt:lpstr>
      <vt:lpstr>PowerPoint Presentation</vt:lpstr>
      <vt:lpstr>PowerPoint Presentation</vt:lpstr>
      <vt:lpstr>Support from the right</vt:lpstr>
      <vt:lpstr>Drug Treatment Courts in the U.S.</vt:lpstr>
      <vt:lpstr>2,833 Drug Courts in U.S. (1-10-13)</vt:lpstr>
      <vt:lpstr>~1,300 Other P-S Courts</vt:lpstr>
      <vt:lpstr>Characteristics</vt:lpstr>
      <vt:lpstr>Efficacy – Adult Drug Court</vt:lpstr>
      <vt:lpstr>Cost Savings</vt:lpstr>
      <vt:lpstr>What can you do?</vt:lpstr>
      <vt:lpstr>Comments?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White or Grey: ‘Tough on Crime’ is not Smart on Crime</dc:title>
  <dc:creator>Owner</dc:creator>
  <cp:lastModifiedBy>Ben Bartl</cp:lastModifiedBy>
  <cp:revision>20</cp:revision>
  <dcterms:created xsi:type="dcterms:W3CDTF">2013-11-01T16:08:35Z</dcterms:created>
  <dcterms:modified xsi:type="dcterms:W3CDTF">2013-11-26T21:11:34Z</dcterms:modified>
</cp:coreProperties>
</file>